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40" r:id="rId1"/>
  </p:sldMasterIdLst>
  <p:sldIdLst>
    <p:sldId id="338" r:id="rId2"/>
    <p:sldId id="270" r:id="rId3"/>
    <p:sldId id="293" r:id="rId4"/>
    <p:sldId id="273" r:id="rId5"/>
    <p:sldId id="272" r:id="rId6"/>
    <p:sldId id="320" r:id="rId7"/>
    <p:sldId id="319" r:id="rId8"/>
    <p:sldId id="282" r:id="rId9"/>
    <p:sldId id="328" r:id="rId10"/>
    <p:sldId id="288" r:id="rId11"/>
    <p:sldId id="327" r:id="rId12"/>
    <p:sldId id="281" r:id="rId13"/>
    <p:sldId id="280" r:id="rId14"/>
    <p:sldId id="294" r:id="rId15"/>
    <p:sldId id="329" r:id="rId16"/>
    <p:sldId id="330" r:id="rId17"/>
    <p:sldId id="321" r:id="rId18"/>
    <p:sldId id="295" r:id="rId19"/>
    <p:sldId id="291" r:id="rId20"/>
    <p:sldId id="296" r:id="rId21"/>
    <p:sldId id="302" r:id="rId22"/>
    <p:sldId id="323" r:id="rId23"/>
    <p:sldId id="322" r:id="rId24"/>
    <p:sldId id="297" r:id="rId25"/>
    <p:sldId id="299" r:id="rId26"/>
    <p:sldId id="300" r:id="rId27"/>
    <p:sldId id="324" r:id="rId28"/>
    <p:sldId id="331" r:id="rId29"/>
    <p:sldId id="332" r:id="rId30"/>
    <p:sldId id="333" r:id="rId31"/>
    <p:sldId id="334" r:id="rId32"/>
    <p:sldId id="335" r:id="rId33"/>
    <p:sldId id="325" r:id="rId34"/>
    <p:sldId id="326" r:id="rId35"/>
    <p:sldId id="336" r:id="rId36"/>
    <p:sldId id="337" r:id="rId37"/>
    <p:sldId id="316" r:id="rId38"/>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4319A3-5CE3-4425-A354-BDDF40FCEAE1}">
          <p14:sldIdLst>
            <p14:sldId id="338"/>
            <p14:sldId id="270"/>
            <p14:sldId id="293"/>
            <p14:sldId id="273"/>
            <p14:sldId id="272"/>
            <p14:sldId id="320"/>
          </p14:sldIdLst>
        </p14:section>
        <p14:section name="Untitled Section" id="{EC57410E-A96B-4A6E-B914-9DADCB3F2C09}">
          <p14:sldIdLst>
            <p14:sldId id="319"/>
            <p14:sldId id="282"/>
            <p14:sldId id="328"/>
            <p14:sldId id="288"/>
            <p14:sldId id="327"/>
            <p14:sldId id="281"/>
            <p14:sldId id="280"/>
            <p14:sldId id="294"/>
            <p14:sldId id="329"/>
            <p14:sldId id="330"/>
            <p14:sldId id="321"/>
            <p14:sldId id="295"/>
            <p14:sldId id="291"/>
            <p14:sldId id="296"/>
            <p14:sldId id="302"/>
            <p14:sldId id="323"/>
            <p14:sldId id="322"/>
            <p14:sldId id="297"/>
            <p14:sldId id="299"/>
            <p14:sldId id="300"/>
            <p14:sldId id="324"/>
            <p14:sldId id="331"/>
            <p14:sldId id="332"/>
            <p14:sldId id="333"/>
            <p14:sldId id="334"/>
            <p14:sldId id="335"/>
            <p14:sldId id="325"/>
            <p14:sldId id="326"/>
            <p14:sldId id="336"/>
            <p14:sldId id="337"/>
            <p14:sldId id="31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412" autoAdjust="0"/>
    <p:restoredTop sz="93961" autoAdjust="0"/>
  </p:normalViewPr>
  <p:slideViewPr>
    <p:cSldViewPr>
      <p:cViewPr>
        <p:scale>
          <a:sx n="50" d="100"/>
          <a:sy n="50" d="100"/>
        </p:scale>
        <p:origin x="-2100" y="-56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11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F2493E-3166-4C24-A615-A0D652080CC6}" type="doc">
      <dgm:prSet loTypeId="urn:microsoft.com/office/officeart/2005/8/layout/chevron2" loCatId="list" qsTypeId="urn:microsoft.com/office/officeart/2005/8/quickstyle/3d7" qsCatId="3D" csTypeId="urn:microsoft.com/office/officeart/2005/8/colors/accent1_2" csCatId="accent1" phldr="1"/>
      <dgm:spPr/>
      <dgm:t>
        <a:bodyPr/>
        <a:lstStyle/>
        <a:p>
          <a:pPr rtl="1"/>
          <a:endParaRPr lang="ar-IQ"/>
        </a:p>
      </dgm:t>
    </dgm:pt>
    <dgm:pt modelId="{3DF7ACE6-6D6F-47D3-9564-D923CFCAA5BA}" type="pres">
      <dgm:prSet presAssocID="{E6F2493E-3166-4C24-A615-A0D652080CC6}" presName="linearFlow" presStyleCnt="0">
        <dgm:presLayoutVars>
          <dgm:dir/>
          <dgm:animLvl val="lvl"/>
          <dgm:resizeHandles val="exact"/>
        </dgm:presLayoutVars>
      </dgm:prSet>
      <dgm:spPr/>
      <dgm:t>
        <a:bodyPr/>
        <a:lstStyle/>
        <a:p>
          <a:pPr rtl="1"/>
          <a:endParaRPr lang="ar-IQ"/>
        </a:p>
      </dgm:t>
    </dgm:pt>
  </dgm:ptLst>
  <dgm:cxnLst>
    <dgm:cxn modelId="{76BBC4FD-479B-42C4-B750-03B997461065}" type="presOf" srcId="{E6F2493E-3166-4C24-A615-A0D652080CC6}" destId="{3DF7ACE6-6D6F-47D3-9564-D923CFCAA5BA}" srcOrd="0"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2F5A2D-BE6E-4CDD-8D1D-152C290767FD}" type="doc">
      <dgm:prSet loTypeId="urn:microsoft.com/office/officeart/2005/8/layout/default" loCatId="list" qsTypeId="urn:microsoft.com/office/officeart/2005/8/quickstyle/simple3" qsCatId="simple" csTypeId="urn:microsoft.com/office/officeart/2005/8/colors/accent1_2" csCatId="accent1" phldr="1"/>
      <dgm:spPr/>
      <dgm:t>
        <a:bodyPr/>
        <a:lstStyle/>
        <a:p>
          <a:pPr rtl="1"/>
          <a:endParaRPr lang="ar-IQ"/>
        </a:p>
      </dgm:t>
    </dgm:pt>
    <dgm:pt modelId="{809F07D7-0907-4EE5-B640-0F2419E59413}">
      <dgm:prSet phldrT="[Text]"/>
      <dgm:spPr/>
      <dgm:t>
        <a:bodyPr/>
        <a:lstStyle/>
        <a:p>
          <a:pPr algn="just" rtl="1"/>
          <a:r>
            <a:rPr lang="ar-IQ" dirty="0" smtClean="0"/>
            <a:t>	أما التأمين التكافلي فهو: "اتفاق جماعة من المشتركين متعاونين في درء تحمل الخسائر الناتجة من مخاطر معينة، وذلك في دعم بعضهم بعضًا؛ بدفع مبلغ من المال في صندوق مشترك باعتباره التزامًا بتبرع، وتستخدم حصيلة الصندوق لمساعدتهم -كونهم أعضاء فيها-؛ ضد أنواع معينة من الخسائر أو الأضرار". «وتأخذ جهة الإدارة أجرًا مقابل إدارتها أعمال التأمين، كما تأخذ أجرًا أو حصة من الأرباح في مقابل استثمارها لأموال الصندوق بصفتها وكيلاً بأجر أو مضاربًا"</a:t>
          </a:r>
          <a:endParaRPr lang="ar-IQ" dirty="0"/>
        </a:p>
      </dgm:t>
    </dgm:pt>
    <dgm:pt modelId="{67D1BA51-3A5C-4770-92A1-B3D09C583613}" type="parTrans" cxnId="{29AF9597-A137-464D-931C-88FD1A37670F}">
      <dgm:prSet/>
      <dgm:spPr/>
      <dgm:t>
        <a:bodyPr/>
        <a:lstStyle/>
        <a:p>
          <a:pPr rtl="1"/>
          <a:endParaRPr lang="ar-IQ"/>
        </a:p>
      </dgm:t>
    </dgm:pt>
    <dgm:pt modelId="{E60DC86A-4F09-46A3-8A61-E49D3F41DC95}" type="sibTrans" cxnId="{29AF9597-A137-464D-931C-88FD1A37670F}">
      <dgm:prSet/>
      <dgm:spPr/>
      <dgm:t>
        <a:bodyPr/>
        <a:lstStyle/>
        <a:p>
          <a:pPr rtl="1"/>
          <a:endParaRPr lang="ar-IQ"/>
        </a:p>
      </dgm:t>
    </dgm:pt>
    <dgm:pt modelId="{48F4F556-1E6A-4922-B5E3-8F0143F3344C}" type="pres">
      <dgm:prSet presAssocID="{CF2F5A2D-BE6E-4CDD-8D1D-152C290767FD}" presName="diagram" presStyleCnt="0">
        <dgm:presLayoutVars>
          <dgm:dir/>
          <dgm:resizeHandles val="exact"/>
        </dgm:presLayoutVars>
      </dgm:prSet>
      <dgm:spPr/>
      <dgm:t>
        <a:bodyPr/>
        <a:lstStyle/>
        <a:p>
          <a:pPr rtl="1"/>
          <a:endParaRPr lang="ar-IQ"/>
        </a:p>
      </dgm:t>
    </dgm:pt>
    <dgm:pt modelId="{37A6DD28-AB05-4DE6-8EEC-9D2EAA441F15}" type="pres">
      <dgm:prSet presAssocID="{809F07D7-0907-4EE5-B640-0F2419E59413}" presName="node" presStyleLbl="node1" presStyleIdx="0" presStyleCnt="1" custScaleY="124901">
        <dgm:presLayoutVars>
          <dgm:bulletEnabled val="1"/>
        </dgm:presLayoutVars>
      </dgm:prSet>
      <dgm:spPr/>
      <dgm:t>
        <a:bodyPr/>
        <a:lstStyle/>
        <a:p>
          <a:pPr rtl="1"/>
          <a:endParaRPr lang="ar-IQ"/>
        </a:p>
      </dgm:t>
    </dgm:pt>
  </dgm:ptLst>
  <dgm:cxnLst>
    <dgm:cxn modelId="{E03D1C00-B7D1-435D-BD4F-1FE34036F494}" type="presOf" srcId="{CF2F5A2D-BE6E-4CDD-8D1D-152C290767FD}" destId="{48F4F556-1E6A-4922-B5E3-8F0143F3344C}" srcOrd="0" destOrd="0" presId="urn:microsoft.com/office/officeart/2005/8/layout/default"/>
    <dgm:cxn modelId="{29AF9597-A137-464D-931C-88FD1A37670F}" srcId="{CF2F5A2D-BE6E-4CDD-8D1D-152C290767FD}" destId="{809F07D7-0907-4EE5-B640-0F2419E59413}" srcOrd="0" destOrd="0" parTransId="{67D1BA51-3A5C-4770-92A1-B3D09C583613}" sibTransId="{E60DC86A-4F09-46A3-8A61-E49D3F41DC95}"/>
    <dgm:cxn modelId="{DDC26363-DF0C-4A5A-961D-F783F9C94697}" type="presOf" srcId="{809F07D7-0907-4EE5-B640-0F2419E59413}" destId="{37A6DD28-AB05-4DE6-8EEC-9D2EAA441F15}" srcOrd="0" destOrd="0" presId="urn:microsoft.com/office/officeart/2005/8/layout/default"/>
    <dgm:cxn modelId="{EADDBAF3-94FC-40F5-9894-D05B2392C085}" type="presParOf" srcId="{48F4F556-1E6A-4922-B5E3-8F0143F3344C}" destId="{37A6DD28-AB05-4DE6-8EEC-9D2EAA441F15}"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A6DD28-AB05-4DE6-8EEC-9D2EAA441F15}">
      <dsp:nvSpPr>
        <dsp:cNvPr id="0" name=""/>
        <dsp:cNvSpPr/>
      </dsp:nvSpPr>
      <dsp:spPr>
        <a:xfrm>
          <a:off x="273248" y="1437"/>
          <a:ext cx="7683103" cy="5757763"/>
        </a:xfrm>
        <a:prstGeom prst="rect">
          <a:avLst/>
        </a:prstGeom>
        <a:gradFill rotWithShape="0">
          <a:gsLst>
            <a:gs pos="0">
              <a:schemeClr val="accent1">
                <a:hueOff val="0"/>
                <a:satOff val="0"/>
                <a:lumOff val="0"/>
                <a:alphaOff val="0"/>
                <a:tint val="50000"/>
                <a:shade val="95000"/>
                <a:satMod val="300000"/>
              </a:schemeClr>
            </a:gs>
            <a:gs pos="12000">
              <a:schemeClr val="accent1">
                <a:hueOff val="0"/>
                <a:satOff val="0"/>
                <a:lumOff val="0"/>
                <a:alphaOff val="0"/>
                <a:tint val="50000"/>
                <a:shade val="90000"/>
                <a:satMod val="250000"/>
              </a:schemeClr>
            </a:gs>
            <a:gs pos="100000">
              <a:schemeClr val="accent1">
                <a:hueOff val="0"/>
                <a:satOff val="0"/>
                <a:lumOff val="0"/>
                <a:alphaOff val="0"/>
                <a:tint val="85000"/>
                <a:shade val="75000"/>
                <a:satMod val="1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970" tIns="140970" rIns="140970" bIns="140970" numCol="1" spcCol="1270" anchor="ctr" anchorCtr="0">
          <a:noAutofit/>
        </a:bodyPr>
        <a:lstStyle/>
        <a:p>
          <a:pPr lvl="0" algn="just" defTabSz="1644650" rtl="1">
            <a:lnSpc>
              <a:spcPct val="90000"/>
            </a:lnSpc>
            <a:spcBef>
              <a:spcPct val="0"/>
            </a:spcBef>
            <a:spcAft>
              <a:spcPct val="35000"/>
            </a:spcAft>
          </a:pPr>
          <a:r>
            <a:rPr lang="ar-IQ" sz="3700" kern="1200" dirty="0" smtClean="0"/>
            <a:t>	أما التأمين التكافلي فهو: "اتفاق جماعة من المشتركين متعاونين في درء تحمل الخسائر الناتجة من مخاطر معينة، وذلك في دعم بعضهم بعضًا؛ بدفع مبلغ من المال في صندوق مشترك باعتباره التزامًا بتبرع، وتستخدم حصيلة الصندوق لمساعدتهم -كونهم أعضاء فيها-؛ ضد أنواع معينة من الخسائر أو الأضرار". «وتأخذ جهة الإدارة أجرًا مقابل إدارتها أعمال التأمين، كما تأخذ أجرًا أو حصة من الأرباح في مقابل استثمارها لأموال الصندوق بصفتها وكيلاً بأجر أو مضاربًا"</a:t>
          </a:r>
          <a:endParaRPr lang="ar-IQ" sz="3700" kern="1200" dirty="0"/>
        </a:p>
      </dsp:txBody>
      <dsp:txXfrm>
        <a:off x="273248" y="1437"/>
        <a:ext cx="7683103" cy="575776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6" name="Title 15"/>
          <p:cNvSpPr>
            <a:spLocks noGrp="1"/>
          </p:cNvSpPr>
          <p:nvPr>
            <p:ph type="title"/>
          </p:nvPr>
        </p:nvSpPr>
        <p:spPr>
          <a:xfrm>
            <a:off x="2438400" y="1447800"/>
            <a:ext cx="3962400" cy="2133600"/>
          </a:xfrm>
        </p:spPr>
        <p:txBody>
          <a:bodyPr anchor="b"/>
          <a:lstStyle/>
          <a:p>
            <a:r>
              <a:rPr lang="en-US" smtClean="0"/>
              <a:t>Click to edit Master title style</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DA1104BF-E2CF-4BC0-B5A2-1716C74672D1}" type="datetimeFigureOut">
              <a:rPr lang="ar-IQ" smtClean="0"/>
              <a:t>27/09/1435</a:t>
            </a:fld>
            <a:endParaRPr lang="ar-IQ"/>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22A11E79-2776-4245-BF1A-7D4B8F427A7A}" type="slidenum">
              <a:rPr lang="ar-IQ" smtClean="0"/>
              <a:t>‹#›</a:t>
            </a:fld>
            <a:endParaRPr lang="ar-IQ"/>
          </a:p>
        </p:txBody>
      </p:sp>
      <p:sp>
        <p:nvSpPr>
          <p:cNvPr id="15" name="Footer Placeholder 14"/>
          <p:cNvSpPr>
            <a:spLocks noGrp="1"/>
          </p:cNvSpPr>
          <p:nvPr>
            <p:ph type="ftr" sz="quarter" idx="12"/>
          </p:nvPr>
        </p:nvSpPr>
        <p:spPr>
          <a:xfrm>
            <a:off x="3581400" y="6296248"/>
            <a:ext cx="2820987" cy="152400"/>
          </a:xfrm>
        </p:spPr>
        <p:txBody>
          <a:bodyPr/>
          <a:lstStyle/>
          <a:p>
            <a:endParaRPr lang="ar-IQ"/>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12"/>
          <p:cNvSpPr>
            <a:spLocks noGrp="1"/>
          </p:cNvSpPr>
          <p:nvPr>
            <p:ph type="dt" sz="half" idx="10"/>
          </p:nvPr>
        </p:nvSpPr>
        <p:spPr/>
        <p:txBody>
          <a:bodyPr/>
          <a:lstStyle/>
          <a:p>
            <a:fld id="{DA1104BF-E2CF-4BC0-B5A2-1716C74672D1}" type="datetimeFigureOut">
              <a:rPr lang="ar-IQ" smtClean="0"/>
              <a:t>27/09/1435</a:t>
            </a:fld>
            <a:endParaRPr lang="ar-IQ"/>
          </a:p>
        </p:txBody>
      </p:sp>
      <p:sp>
        <p:nvSpPr>
          <p:cNvPr id="14" name="Slide Number Placeholder 13"/>
          <p:cNvSpPr>
            <a:spLocks noGrp="1"/>
          </p:cNvSpPr>
          <p:nvPr>
            <p:ph type="sldNum" sz="quarter" idx="11"/>
          </p:nvPr>
        </p:nvSpPr>
        <p:spPr/>
        <p:txBody>
          <a:bodyPr/>
          <a:lstStyle/>
          <a:p>
            <a:fld id="{22A11E79-2776-4245-BF1A-7D4B8F427A7A}" type="slidenum">
              <a:rPr lang="ar-IQ" smtClean="0"/>
              <a:t>‹#›</a:t>
            </a:fld>
            <a:endParaRPr lang="ar-IQ"/>
          </a:p>
        </p:txBody>
      </p:sp>
      <p:sp>
        <p:nvSpPr>
          <p:cNvPr id="15" name="Footer Placeholder 14"/>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12"/>
          <p:cNvSpPr>
            <a:spLocks noGrp="1"/>
          </p:cNvSpPr>
          <p:nvPr>
            <p:ph type="dt" sz="half" idx="10"/>
          </p:nvPr>
        </p:nvSpPr>
        <p:spPr/>
        <p:txBody>
          <a:bodyPr/>
          <a:lstStyle/>
          <a:p>
            <a:fld id="{DA1104BF-E2CF-4BC0-B5A2-1716C74672D1}" type="datetimeFigureOut">
              <a:rPr lang="ar-IQ" smtClean="0"/>
              <a:t>27/09/1435</a:t>
            </a:fld>
            <a:endParaRPr lang="ar-IQ"/>
          </a:p>
        </p:txBody>
      </p:sp>
      <p:sp>
        <p:nvSpPr>
          <p:cNvPr id="14" name="Slide Number Placeholder 13"/>
          <p:cNvSpPr>
            <a:spLocks noGrp="1"/>
          </p:cNvSpPr>
          <p:nvPr>
            <p:ph type="sldNum" sz="quarter" idx="11"/>
          </p:nvPr>
        </p:nvSpPr>
        <p:spPr/>
        <p:txBody>
          <a:bodyPr/>
          <a:lstStyle/>
          <a:p>
            <a:fld id="{22A11E79-2776-4245-BF1A-7D4B8F427A7A}" type="slidenum">
              <a:rPr lang="ar-IQ" smtClean="0"/>
              <a:t>‹#›</a:t>
            </a:fld>
            <a:endParaRPr lang="ar-IQ"/>
          </a:p>
        </p:txBody>
      </p:sp>
      <p:sp>
        <p:nvSpPr>
          <p:cNvPr id="15" name="Footer Placeholder 14"/>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
        <p:nvSpPr>
          <p:cNvPr id="10" name="Date Placeholder 9"/>
          <p:cNvSpPr>
            <a:spLocks noGrp="1"/>
          </p:cNvSpPr>
          <p:nvPr>
            <p:ph type="dt" sz="half" idx="10"/>
          </p:nvPr>
        </p:nvSpPr>
        <p:spPr/>
        <p:txBody>
          <a:bodyPr/>
          <a:lstStyle/>
          <a:p>
            <a:fld id="{DA1104BF-E2CF-4BC0-B5A2-1716C74672D1}" type="datetimeFigureOut">
              <a:rPr lang="ar-IQ" smtClean="0"/>
              <a:t>27/09/1435</a:t>
            </a:fld>
            <a:endParaRPr lang="ar-IQ"/>
          </a:p>
        </p:txBody>
      </p:sp>
      <p:sp>
        <p:nvSpPr>
          <p:cNvPr id="11" name="Slide Number Placeholder 10"/>
          <p:cNvSpPr>
            <a:spLocks noGrp="1"/>
          </p:cNvSpPr>
          <p:nvPr>
            <p:ph type="sldNum" sz="quarter" idx="11"/>
          </p:nvPr>
        </p:nvSpPr>
        <p:spPr/>
        <p:txBody>
          <a:bodyPr/>
          <a:lstStyle/>
          <a:p>
            <a:fld id="{22A11E79-2776-4245-BF1A-7D4B8F427A7A}" type="slidenum">
              <a:rPr lang="ar-IQ" smtClean="0"/>
              <a:t>‹#›</a:t>
            </a:fld>
            <a:endParaRPr lang="ar-IQ"/>
          </a:p>
        </p:txBody>
      </p:sp>
      <p:sp>
        <p:nvSpPr>
          <p:cNvPr id="12" name="Footer Placeholder 11"/>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DA1104BF-E2CF-4BC0-B5A2-1716C74672D1}" type="datetimeFigureOut">
              <a:rPr lang="ar-IQ" smtClean="0"/>
              <a:t>27/09/1435</a:t>
            </a:fld>
            <a:endParaRPr lang="ar-IQ"/>
          </a:p>
        </p:txBody>
      </p:sp>
      <p:sp>
        <p:nvSpPr>
          <p:cNvPr id="13" name="Slide Number Placeholder 12"/>
          <p:cNvSpPr>
            <a:spLocks noGrp="1"/>
          </p:cNvSpPr>
          <p:nvPr>
            <p:ph type="sldNum" sz="quarter" idx="11"/>
          </p:nvPr>
        </p:nvSpPr>
        <p:spPr>
          <a:xfrm>
            <a:off x="4116388" y="6400800"/>
            <a:ext cx="533400" cy="152400"/>
          </a:xfrm>
        </p:spPr>
        <p:txBody>
          <a:bodyPr/>
          <a:lstStyle/>
          <a:p>
            <a:fld id="{22A11E79-2776-4245-BF1A-7D4B8F427A7A}" type="slidenum">
              <a:rPr lang="ar-IQ" smtClean="0"/>
              <a:t>‹#›</a:t>
            </a:fld>
            <a:endParaRPr lang="ar-IQ"/>
          </a:p>
        </p:txBody>
      </p:sp>
      <p:sp>
        <p:nvSpPr>
          <p:cNvPr id="14" name="Footer Placeholder 13"/>
          <p:cNvSpPr>
            <a:spLocks noGrp="1"/>
          </p:cNvSpPr>
          <p:nvPr>
            <p:ph type="ftr" sz="quarter" idx="12"/>
          </p:nvPr>
        </p:nvSpPr>
        <p:spPr>
          <a:xfrm>
            <a:off x="838200" y="6296248"/>
            <a:ext cx="2820987" cy="152400"/>
          </a:xfrm>
        </p:spPr>
        <p:txBody>
          <a:bodyPr/>
          <a:lstStyle/>
          <a:p>
            <a:endParaRPr lang="ar-IQ"/>
          </a:p>
        </p:txBody>
      </p:sp>
      <p:sp>
        <p:nvSpPr>
          <p:cNvPr id="15" name="Title 14"/>
          <p:cNvSpPr>
            <a:spLocks noGrp="1"/>
          </p:cNvSpPr>
          <p:nvPr>
            <p:ph type="title"/>
          </p:nvPr>
        </p:nvSpPr>
        <p:spPr>
          <a:xfrm>
            <a:off x="457200" y="1828800"/>
            <a:ext cx="3200400" cy="1752600"/>
          </a:xfrm>
        </p:spPr>
        <p:txBody>
          <a:bodyPr anchor="b"/>
          <a:lstStyle/>
          <a:p>
            <a:r>
              <a:rPr lang="en-US" smtClean="0"/>
              <a:t>Click to edit Master title style</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
          <p:cNvSpPr>
            <a:spLocks noGrp="1"/>
          </p:cNvSpPr>
          <p:nvPr>
            <p:ph type="title"/>
          </p:nvPr>
        </p:nvSpPr>
        <p:spPr>
          <a:xfrm>
            <a:off x="4876800" y="457200"/>
            <a:ext cx="2819400" cy="5714999"/>
          </a:xfrm>
        </p:spPr>
        <p:txBody>
          <a:bodyPr/>
          <a:lstStyle/>
          <a:p>
            <a:r>
              <a:rPr lang="en-US" smtClean="0"/>
              <a:t>Click to edit Master title style</a:t>
            </a:r>
            <a:endParaRPr lang="en-US"/>
          </a:p>
        </p:txBody>
      </p:sp>
      <p:sp>
        <p:nvSpPr>
          <p:cNvPr id="9" name="Date Placeholder 8"/>
          <p:cNvSpPr>
            <a:spLocks noGrp="1"/>
          </p:cNvSpPr>
          <p:nvPr>
            <p:ph type="dt" sz="half" idx="10"/>
          </p:nvPr>
        </p:nvSpPr>
        <p:spPr/>
        <p:txBody>
          <a:bodyPr/>
          <a:lstStyle/>
          <a:p>
            <a:fld id="{DA1104BF-E2CF-4BC0-B5A2-1716C74672D1}" type="datetimeFigureOut">
              <a:rPr lang="ar-IQ" smtClean="0"/>
              <a:t>27/09/1435</a:t>
            </a:fld>
            <a:endParaRPr lang="ar-IQ"/>
          </a:p>
        </p:txBody>
      </p:sp>
      <p:sp>
        <p:nvSpPr>
          <p:cNvPr id="13" name="Slide Number Placeholder 12"/>
          <p:cNvSpPr>
            <a:spLocks noGrp="1"/>
          </p:cNvSpPr>
          <p:nvPr>
            <p:ph type="sldNum" sz="quarter" idx="11"/>
          </p:nvPr>
        </p:nvSpPr>
        <p:spPr/>
        <p:txBody>
          <a:bodyPr/>
          <a:lstStyle/>
          <a:p>
            <a:fld id="{22A11E79-2776-4245-BF1A-7D4B8F427A7A}" type="slidenum">
              <a:rPr lang="ar-IQ" smtClean="0"/>
              <a:t>‹#›</a:t>
            </a:fld>
            <a:endParaRPr lang="ar-IQ"/>
          </a:p>
        </p:txBody>
      </p:sp>
      <p:sp>
        <p:nvSpPr>
          <p:cNvPr id="14" name="Footer Placeholder 13"/>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
          <p:cNvSpPr>
            <a:spLocks noGrp="1"/>
          </p:cNvSpPr>
          <p:nvPr>
            <p:ph type="title"/>
          </p:nvPr>
        </p:nvSpPr>
        <p:spPr>
          <a:xfrm>
            <a:off x="4876800" y="457200"/>
            <a:ext cx="2819400" cy="5714999"/>
          </a:xfrm>
        </p:spPr>
        <p:txBody>
          <a:bodyPr/>
          <a:lstStyle/>
          <a:p>
            <a:r>
              <a:rPr lang="en-US" smtClean="0"/>
              <a:t>Click to edit Master title style</a:t>
            </a:r>
            <a:endParaRPr lang="en-US"/>
          </a:p>
        </p:txBody>
      </p:sp>
      <p:sp>
        <p:nvSpPr>
          <p:cNvPr id="12" name="Date Placeholder 11"/>
          <p:cNvSpPr>
            <a:spLocks noGrp="1"/>
          </p:cNvSpPr>
          <p:nvPr>
            <p:ph type="dt" sz="half" idx="10"/>
          </p:nvPr>
        </p:nvSpPr>
        <p:spPr/>
        <p:txBody>
          <a:bodyPr/>
          <a:lstStyle/>
          <a:p>
            <a:fld id="{DA1104BF-E2CF-4BC0-B5A2-1716C74672D1}" type="datetimeFigureOut">
              <a:rPr lang="ar-IQ" smtClean="0"/>
              <a:t>27/09/1435</a:t>
            </a:fld>
            <a:endParaRPr lang="ar-IQ"/>
          </a:p>
        </p:txBody>
      </p:sp>
      <p:sp>
        <p:nvSpPr>
          <p:cNvPr id="14" name="Slide Number Placeholder 13"/>
          <p:cNvSpPr>
            <a:spLocks noGrp="1"/>
          </p:cNvSpPr>
          <p:nvPr>
            <p:ph type="sldNum" sz="quarter" idx="11"/>
          </p:nvPr>
        </p:nvSpPr>
        <p:spPr/>
        <p:txBody>
          <a:bodyPr/>
          <a:lstStyle/>
          <a:p>
            <a:fld id="{22A11E79-2776-4245-BF1A-7D4B8F427A7A}" type="slidenum">
              <a:rPr lang="ar-IQ" smtClean="0"/>
              <a:t>‹#›</a:t>
            </a:fld>
            <a:endParaRPr lang="ar-IQ"/>
          </a:p>
        </p:txBody>
      </p:sp>
      <p:sp>
        <p:nvSpPr>
          <p:cNvPr id="16" name="Footer Placeholder 15"/>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en-US" smtClean="0"/>
              <a:t>Click to edit Master title style</a:t>
            </a:r>
            <a:endParaRPr lang="en-US" dirty="0"/>
          </a:p>
        </p:txBody>
      </p:sp>
      <p:sp>
        <p:nvSpPr>
          <p:cNvPr id="9" name="Date Placeholder 8"/>
          <p:cNvSpPr>
            <a:spLocks noGrp="1"/>
          </p:cNvSpPr>
          <p:nvPr>
            <p:ph type="dt" sz="half" idx="10"/>
          </p:nvPr>
        </p:nvSpPr>
        <p:spPr/>
        <p:txBody>
          <a:bodyPr/>
          <a:lstStyle/>
          <a:p>
            <a:fld id="{DA1104BF-E2CF-4BC0-B5A2-1716C74672D1}" type="datetimeFigureOut">
              <a:rPr lang="ar-IQ" smtClean="0"/>
              <a:t>27/09/1435</a:t>
            </a:fld>
            <a:endParaRPr lang="ar-IQ"/>
          </a:p>
        </p:txBody>
      </p:sp>
      <p:sp>
        <p:nvSpPr>
          <p:cNvPr id="10" name="Slide Number Placeholder 9"/>
          <p:cNvSpPr>
            <a:spLocks noGrp="1"/>
          </p:cNvSpPr>
          <p:nvPr>
            <p:ph type="sldNum" sz="quarter" idx="11"/>
          </p:nvPr>
        </p:nvSpPr>
        <p:spPr/>
        <p:txBody>
          <a:bodyPr/>
          <a:lstStyle/>
          <a:p>
            <a:fld id="{22A11E79-2776-4245-BF1A-7D4B8F427A7A}" type="slidenum">
              <a:rPr lang="ar-IQ" smtClean="0"/>
              <a:t>‹#›</a:t>
            </a:fld>
            <a:endParaRPr lang="ar-IQ"/>
          </a:p>
        </p:txBody>
      </p:sp>
      <p:sp>
        <p:nvSpPr>
          <p:cNvPr id="11" name="Footer Placeholder 10"/>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DA1104BF-E2CF-4BC0-B5A2-1716C74672D1}" type="datetimeFigureOut">
              <a:rPr lang="ar-IQ" smtClean="0"/>
              <a:t>27/09/1435</a:t>
            </a:fld>
            <a:endParaRPr lang="ar-IQ"/>
          </a:p>
        </p:txBody>
      </p:sp>
      <p:sp>
        <p:nvSpPr>
          <p:cNvPr id="9" name="Slide Number Placeholder 8"/>
          <p:cNvSpPr>
            <a:spLocks noGrp="1"/>
          </p:cNvSpPr>
          <p:nvPr>
            <p:ph type="sldNum" sz="quarter" idx="11"/>
          </p:nvPr>
        </p:nvSpPr>
        <p:spPr/>
        <p:txBody>
          <a:bodyPr/>
          <a:lstStyle/>
          <a:p>
            <a:fld id="{22A11E79-2776-4245-BF1A-7D4B8F427A7A}" type="slidenum">
              <a:rPr lang="ar-IQ" smtClean="0"/>
              <a:t>‹#›</a:t>
            </a:fld>
            <a:endParaRPr lang="ar-IQ"/>
          </a:p>
        </p:txBody>
      </p:sp>
      <p:sp>
        <p:nvSpPr>
          <p:cNvPr id="10" name="Footer Placeholder 9"/>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DA1104BF-E2CF-4BC0-B5A2-1716C74672D1}" type="datetimeFigureOut">
              <a:rPr lang="ar-IQ" smtClean="0"/>
              <a:t>27/09/1435</a:t>
            </a:fld>
            <a:endParaRPr lang="ar-IQ"/>
          </a:p>
        </p:txBody>
      </p:sp>
      <p:sp>
        <p:nvSpPr>
          <p:cNvPr id="16" name="Slide Number Placeholder 15"/>
          <p:cNvSpPr>
            <a:spLocks noGrp="1"/>
          </p:cNvSpPr>
          <p:nvPr>
            <p:ph type="sldNum" sz="quarter" idx="11"/>
          </p:nvPr>
        </p:nvSpPr>
        <p:spPr/>
        <p:txBody>
          <a:bodyPr/>
          <a:lstStyle/>
          <a:p>
            <a:fld id="{22A11E79-2776-4245-BF1A-7D4B8F427A7A}" type="slidenum">
              <a:rPr lang="ar-IQ" smtClean="0"/>
              <a:t>‹#›</a:t>
            </a:fld>
            <a:endParaRPr lang="ar-IQ"/>
          </a:p>
        </p:txBody>
      </p:sp>
      <p:sp>
        <p:nvSpPr>
          <p:cNvPr id="17" name="Footer Placeholder 16"/>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en-US" smtClean="0"/>
              <a:t>Click to edit Master title style</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Date Placeholder 15"/>
          <p:cNvSpPr>
            <a:spLocks noGrp="1"/>
          </p:cNvSpPr>
          <p:nvPr>
            <p:ph type="dt" sz="half" idx="10"/>
          </p:nvPr>
        </p:nvSpPr>
        <p:spPr/>
        <p:txBody>
          <a:bodyPr/>
          <a:lstStyle/>
          <a:p>
            <a:fld id="{DA1104BF-E2CF-4BC0-B5A2-1716C74672D1}" type="datetimeFigureOut">
              <a:rPr lang="ar-IQ" smtClean="0"/>
              <a:t>27/09/1435</a:t>
            </a:fld>
            <a:endParaRPr lang="ar-IQ"/>
          </a:p>
        </p:txBody>
      </p:sp>
      <p:sp>
        <p:nvSpPr>
          <p:cNvPr id="17" name="Slide Number Placeholder 16"/>
          <p:cNvSpPr>
            <a:spLocks noGrp="1"/>
          </p:cNvSpPr>
          <p:nvPr>
            <p:ph type="sldNum" sz="quarter" idx="11"/>
          </p:nvPr>
        </p:nvSpPr>
        <p:spPr/>
        <p:txBody>
          <a:bodyPr/>
          <a:lstStyle/>
          <a:p>
            <a:fld id="{22A11E79-2776-4245-BF1A-7D4B8F427A7A}" type="slidenum">
              <a:rPr lang="ar-IQ" smtClean="0"/>
              <a:t>‹#›</a:t>
            </a:fld>
            <a:endParaRPr lang="ar-IQ"/>
          </a:p>
        </p:txBody>
      </p:sp>
      <p:sp>
        <p:nvSpPr>
          <p:cNvPr id="18" name="Footer Placeholder 17"/>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22A11E79-2776-4245-BF1A-7D4B8F427A7A}" type="slidenum">
              <a:rPr lang="ar-IQ" smtClean="0"/>
              <a:t>‹#›</a:t>
            </a:fld>
            <a:endParaRPr lang="ar-IQ"/>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DA1104BF-E2CF-4BC0-B5A2-1716C74672D1}" type="datetimeFigureOut">
              <a:rPr lang="ar-IQ" smtClean="0"/>
              <a:t>27/09/1435</a:t>
            </a:fld>
            <a:endParaRPr lang="ar-IQ"/>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endParaRPr lang="ar-IQ"/>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iming>
    <p:tnLst>
      <p:par>
        <p:cTn id="1" dur="indefinite" restart="never" nodeType="tmRoot"/>
      </p:par>
    </p:tnLst>
  </p:timing>
  <p:txStyles>
    <p:titleStyle>
      <a:lvl1pPr algn="r" defTabSz="914400" rtl="1"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r" defTabSz="914400" rtl="1"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shadeToTitle="1">
        <a:gradFill>
          <a:gsLst>
            <a:gs pos="0">
              <a:srgbClr val="FFEFD1"/>
            </a:gs>
            <a:gs pos="64999">
              <a:srgbClr val="F0EBD5"/>
            </a:gs>
            <a:gs pos="100000">
              <a:srgbClr val="D1C39F"/>
            </a:gs>
          </a:gsLst>
          <a:path path="shape">
            <a:fillToRect l="50000" t="50000" r="50000" b="50000"/>
          </a:path>
        </a:gradFill>
        <a:effectLst/>
      </p:bgPr>
    </p:bg>
    <p:spTree>
      <p:nvGrpSpPr>
        <p:cNvPr id="1" name=""/>
        <p:cNvGrpSpPr/>
        <p:nvPr/>
      </p:nvGrpSpPr>
      <p:grpSpPr>
        <a:xfrm>
          <a:off x="0" y="0"/>
          <a:ext cx="0" cy="0"/>
          <a:chOff x="0" y="0"/>
          <a:chExt cx="0" cy="0"/>
        </a:xfrm>
      </p:grpSpPr>
      <p:pic>
        <p:nvPicPr>
          <p:cNvPr id="2050" name="Picture 2" descr="C:\Users\ABO-HABYBA\Desktop\التامين.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0"/>
            <a:ext cx="482453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264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6309320"/>
          </a:xfrm>
        </p:spPr>
        <p:txBody>
          <a:bodyPr/>
          <a:lstStyle/>
          <a:p>
            <a:pPr marL="0" indent="0">
              <a:buNone/>
            </a:pPr>
            <a:endParaRPr lang="ar-IQ" dirty="0"/>
          </a:p>
        </p:txBody>
      </p:sp>
      <p:pic>
        <p:nvPicPr>
          <p:cNvPr id="3074" name="Picture 2" descr="C:\Users\Ayman\Desktop\752alsh3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95536" y="764704"/>
            <a:ext cx="7848872" cy="5078313"/>
          </a:xfrm>
          <a:prstGeom prst="rect">
            <a:avLst/>
          </a:prstGeom>
        </p:spPr>
        <p:txBody>
          <a:bodyPr wrap="square">
            <a:spAutoFit/>
          </a:bodyPr>
          <a:lstStyle/>
          <a:p>
            <a:pPr algn="just"/>
            <a:r>
              <a:rPr lang="ar-IQ" sz="3600" dirty="0" smtClean="0"/>
              <a:t>أما مفهوم مقاصد الشريعة فهي: «</a:t>
            </a:r>
            <a:r>
              <a:rPr lang="ar-SA" sz="3600" dirty="0" smtClean="0"/>
              <a:t>الحِكَم </a:t>
            </a:r>
            <a:r>
              <a:rPr lang="ar-SA" sz="3600" dirty="0"/>
              <a:t>التي أرادها الله من أوامره ونواهيه لتحقيق عبوديته وإصلاح العباد في </a:t>
            </a:r>
            <a:r>
              <a:rPr lang="ar-SA" sz="3600" dirty="0" smtClean="0"/>
              <a:t>الدارين</a:t>
            </a:r>
            <a:r>
              <a:rPr lang="ar-IQ" sz="3600" dirty="0" smtClean="0"/>
              <a:t>»</a:t>
            </a:r>
          </a:p>
          <a:p>
            <a:pPr algn="just"/>
            <a:endParaRPr lang="ar-IQ" sz="3600" dirty="0"/>
          </a:p>
          <a:p>
            <a:pPr algn="just"/>
            <a:endParaRPr lang="ar-IQ" sz="3600" dirty="0" smtClean="0"/>
          </a:p>
          <a:p>
            <a:pPr algn="just"/>
            <a:endParaRPr lang="ar-IQ" sz="3600" dirty="0"/>
          </a:p>
          <a:p>
            <a:pPr algn="just"/>
            <a:r>
              <a:rPr lang="ar-IQ" sz="3600" dirty="0" smtClean="0"/>
              <a:t>ومقاصد الشريعة العامة هي، كليات ثلاثة: </a:t>
            </a:r>
          </a:p>
          <a:p>
            <a:pPr algn="just"/>
            <a:r>
              <a:rPr lang="ar-IQ" sz="3600" dirty="0" smtClean="0"/>
              <a:t>1- الضروريات الخمس (حفظ الدن، والنفس، والنسل، والعقل، والمال).</a:t>
            </a:r>
            <a:endParaRPr lang="ar-IQ" sz="3600" dirty="0"/>
          </a:p>
        </p:txBody>
      </p:sp>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4749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476672"/>
            <a:ext cx="8424936" cy="3539430"/>
          </a:xfrm>
          <a:prstGeom prst="rect">
            <a:avLst/>
          </a:prstGeom>
        </p:spPr>
        <p:txBody>
          <a:bodyPr wrap="square">
            <a:spAutoFit/>
          </a:bodyPr>
          <a:lstStyle/>
          <a:p>
            <a:pPr algn="just"/>
            <a:r>
              <a:rPr lang="ar-IQ" sz="3200" dirty="0" smtClean="0"/>
              <a:t>	والضروريات </a:t>
            </a:r>
            <a:r>
              <a:rPr lang="ar-IQ" sz="3200" dirty="0"/>
              <a:t>هي التي إن مسها ضير ضرة الأمة بها؛ في دينها ونفوسها ونسلها وعقلها ومالها؛ وذلك بالهلاك في الدنيا والخسران في الآخرة. </a:t>
            </a:r>
          </a:p>
          <a:p>
            <a:pPr algn="just"/>
            <a:r>
              <a:rPr lang="ar-IQ" sz="3200" dirty="0"/>
              <a:t>2- </a:t>
            </a:r>
            <a:r>
              <a:rPr lang="ar-IQ" sz="3200" dirty="0" smtClean="0"/>
              <a:t>الحاجيات: </a:t>
            </a:r>
            <a:r>
              <a:rPr lang="ar-IQ" sz="3200" dirty="0"/>
              <a:t>وهي تتمة للضروريات، وهي التي إن فقدت؛ فالحرج والمشقة في الأمة وقعت. </a:t>
            </a:r>
          </a:p>
          <a:p>
            <a:pPr algn="just"/>
            <a:r>
              <a:rPr lang="ar-IQ" sz="3200" dirty="0"/>
              <a:t>3- التحسينات: وهي متتمة للحاجيات والضروريات وفق الجمال الظاهري، ولا يجعل من الأمة محرجة وشاقة حال فقدانها. </a:t>
            </a:r>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720" y="609329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8452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88640"/>
            <a:ext cx="8686800" cy="6408712"/>
          </a:xfrm>
          <a:effectLst>
            <a:glow rad="228600">
              <a:schemeClr val="accent5">
                <a:satMod val="175000"/>
                <a:alpha val="40000"/>
              </a:schemeClr>
            </a:glow>
            <a:outerShdw blurRad="40000" dist="20000" dir="5400000" rotWithShape="0">
              <a:srgbClr val="000000">
                <a:alpha val="38000"/>
              </a:srgbClr>
            </a:outerShdw>
          </a:effectLst>
          <a:scene3d>
            <a:camera prst="perspectiveLeft"/>
            <a:lightRig rig="threePt" dir="t"/>
          </a:scene3d>
        </p:spPr>
        <p:style>
          <a:lnRef idx="1">
            <a:schemeClr val="dk1"/>
          </a:lnRef>
          <a:fillRef idx="2">
            <a:schemeClr val="dk1"/>
          </a:fillRef>
          <a:effectRef idx="1">
            <a:schemeClr val="dk1"/>
          </a:effectRef>
          <a:fontRef idx="minor">
            <a:schemeClr val="dk1"/>
          </a:fontRef>
        </p:style>
        <p:txBody>
          <a:bodyPr>
            <a:normAutofit/>
          </a:bodyPr>
          <a:lstStyle/>
          <a:p>
            <a:pPr marL="0" indent="0" algn="just">
              <a:buNone/>
            </a:pPr>
            <a:r>
              <a:rPr lang="ar-IQ" sz="3600" dirty="0"/>
              <a:t>وقد </a:t>
            </a:r>
            <a:r>
              <a:rPr lang="ar-IQ" sz="3600" dirty="0" smtClean="0"/>
              <a:t>بين </a:t>
            </a:r>
            <a:r>
              <a:rPr lang="ar-IQ" sz="3600" dirty="0"/>
              <a:t>الشارع </a:t>
            </a:r>
            <a:r>
              <a:rPr lang="ar-IQ" sz="3600" dirty="0" smtClean="0"/>
              <a:t>كيفية </a:t>
            </a:r>
            <a:r>
              <a:rPr lang="ar-IQ" sz="3600" dirty="0"/>
              <a:t>حفظ هذه الضروريات </a:t>
            </a:r>
            <a:r>
              <a:rPr lang="ar-IQ" sz="3600" dirty="0" smtClean="0"/>
              <a:t>من جانبين</a:t>
            </a:r>
            <a:r>
              <a:rPr lang="ar-IQ" sz="3600" dirty="0"/>
              <a:t>: </a:t>
            </a:r>
            <a:endParaRPr lang="ar-IQ" sz="3600" dirty="0" smtClean="0"/>
          </a:p>
          <a:p>
            <a:pPr marL="0" indent="0" algn="just">
              <a:buNone/>
            </a:pPr>
            <a:r>
              <a:rPr lang="ar-IQ" sz="3600" dirty="0" smtClean="0"/>
              <a:t>1. حفظها </a:t>
            </a:r>
            <a:r>
              <a:rPr lang="ar-IQ" sz="3600" dirty="0"/>
              <a:t>من جانب الوجود: وذلك بتشريع ما يثبت المؤصل منها، ويقرر أركانها، ويزيدها ترسيخًا وثباتًا في قلوب الناس، وفي تصرفاتهم، وفي سلوكهم</a:t>
            </a:r>
            <a:r>
              <a:rPr lang="ar-IQ" sz="3600" dirty="0" smtClean="0"/>
              <a:t>.</a:t>
            </a:r>
          </a:p>
          <a:p>
            <a:pPr marL="0" indent="0" algn="just">
              <a:buNone/>
            </a:pPr>
            <a:r>
              <a:rPr lang="ar-IQ" sz="3600" dirty="0"/>
              <a:t>2. وحفظها من جانب العدم: فيكون بمنع ما يطرأ عليها من الخلل والضعف، وذلك بوضع الحدود والعقوبات على من يتعدى عليها، واكتساب ما يقويها ويثبتها، بالدعوة والجهاد في سبيل الله.</a:t>
            </a:r>
            <a:r>
              <a:rPr lang="ar-IQ" sz="3600" dirty="0" smtClean="0"/>
              <a:t> </a:t>
            </a:r>
            <a:endParaRPr lang="en-US" sz="36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6309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356992"/>
            <a:ext cx="6156176" cy="3501008"/>
          </a:xfrm>
        </p:spPr>
      </p:pic>
      <p:sp>
        <p:nvSpPr>
          <p:cNvPr id="3" name="Rectangle 2"/>
          <p:cNvSpPr/>
          <p:nvPr/>
        </p:nvSpPr>
        <p:spPr>
          <a:xfrm>
            <a:off x="467544" y="908720"/>
            <a:ext cx="8187564" cy="1938992"/>
          </a:xfrm>
          <a:prstGeom prst="rect">
            <a:avLst/>
          </a:prstGeom>
        </p:spPr>
        <p:txBody>
          <a:bodyPr wrap="square">
            <a:spAutoFit/>
          </a:bodyPr>
          <a:lstStyle/>
          <a:p>
            <a:pPr algn="just"/>
            <a:r>
              <a:rPr lang="ar-IQ" sz="4000" dirty="0" smtClean="0"/>
              <a:t>علاقة التأمين التكافلي بمقاصد الشريعة من حيث ورود الدليل الشرعي فيه والعمل وفقها، وبيان الحد الشرعي له من التأمين التجاري. </a:t>
            </a:r>
            <a:endParaRPr lang="ar-IQ" sz="4000" dirty="0"/>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8386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0" y="0"/>
            <a:ext cx="8892480" cy="6858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noAutofit/>
          </a:bodyPr>
          <a:lstStyle/>
          <a:p>
            <a:pPr marL="0" indent="0" algn="just">
              <a:buNone/>
            </a:pPr>
            <a:r>
              <a:rPr lang="ar-IQ" sz="3200" dirty="0"/>
              <a:t>علاقة التأمين التكافلي بمقاصد الشريعة من حيث ورود الدليل الشرعي </a:t>
            </a:r>
            <a:r>
              <a:rPr lang="ar-IQ" sz="3200" dirty="0" smtClean="0"/>
              <a:t>فيه.</a:t>
            </a:r>
          </a:p>
          <a:p>
            <a:pPr algn="just"/>
            <a:r>
              <a:rPr lang="ar-IQ" sz="3200" dirty="0" smtClean="0"/>
              <a:t>ففي القرآن الكريم قوله </a:t>
            </a:r>
            <a:r>
              <a:rPr lang="ar-IQ" sz="3200" dirty="0"/>
              <a:t>تعالى: ﴿وتعاونوا على البر والتقوى ولا تعاونوا على الإثم والعدوان واتقوا الله إن الله شديد العقاب﴾ </a:t>
            </a:r>
            <a:r>
              <a:rPr lang="ar-IQ" sz="2400" dirty="0"/>
              <a:t>[المائدة: 2]، </a:t>
            </a:r>
            <a:r>
              <a:rPr lang="ar-IQ" sz="3200" dirty="0"/>
              <a:t>والأمر بالتعاون على البر يحمل على العموم كما قال ابن كثير والآلوسي. وقال تعالى: ﴿ليس البر أن تولوا وجوهكم قبل المشرق والمغرب ولكن البر من آمن بالله واليوم الآخر والملائكة والكتاب والنبيين وآتى المال على حبه ذوي القربى واليتامى والمساكين وابن السبيل والسائلين وفي الرقاب وأقام الصلاة وآتى الزكاة والموفون بعهدهم إذا عاهدوا والصابرين في البأساء والضراء وحين البأس أولئك الذين صدقوا وأولئك هم المتقون﴾ </a:t>
            </a:r>
            <a:r>
              <a:rPr lang="ar-IQ" sz="2400" dirty="0"/>
              <a:t>[البقرة: 177</a:t>
            </a:r>
            <a:r>
              <a:rPr lang="ar-IQ" sz="2400" dirty="0" smtClean="0"/>
              <a:t>].</a:t>
            </a:r>
            <a:endParaRPr lang="en-US" sz="24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138581"/>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806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0" y="0"/>
            <a:ext cx="8892480" cy="6858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noAutofit/>
          </a:bodyPr>
          <a:lstStyle/>
          <a:p>
            <a:pPr marL="0" indent="0" algn="just">
              <a:buNone/>
            </a:pPr>
            <a:r>
              <a:rPr lang="ar-IQ" sz="3600" dirty="0" smtClean="0"/>
              <a:t>وقال </a:t>
            </a:r>
            <a:r>
              <a:rPr lang="ar-IQ" sz="3600" dirty="0"/>
              <a:t>تعالى: ﴿واعتصموا بحبل الله جميعًا ولا تفرقوا ... ﴾ </a:t>
            </a:r>
            <a:r>
              <a:rPr lang="ar-IQ" sz="2800" dirty="0"/>
              <a:t>آل عمران: 103. </a:t>
            </a:r>
            <a:r>
              <a:rPr lang="ar-IQ" sz="3600" dirty="0"/>
              <a:t>فأمر الله تعالى بالاعتصام والتثبت بحبله جميعًا غير فرادى حتى تتحقق معنى الجمعية فيهم، وهو النصر والقوة، ولا يمسهم أذى التفرقة، وذلك في كل أمر مادي أو معنوي ينفعهم فيتسابقون إليه، وكذلك ما يضرهم فيتحرزون منه معًا، وعقد التأمين التكافلي مما ينتفع به الناس بعضهم من بعض على أساس التعاون والتسامح، فهذا يدفع لأخيه وذاك يدفع له. </a:t>
            </a:r>
            <a:endParaRPr lang="en-US" sz="36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5175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0" y="0"/>
            <a:ext cx="8892480" cy="6858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noAutofit/>
          </a:bodyPr>
          <a:lstStyle/>
          <a:p>
            <a:pPr algn="just"/>
            <a:r>
              <a:rPr lang="ar-IQ" sz="3600" dirty="0" smtClean="0"/>
              <a:t>ومن </a:t>
            </a:r>
            <a:r>
              <a:rPr lang="ar-IQ" sz="3600" dirty="0"/>
              <a:t>السنة النبوية قوله صلى الله عليه وسلم: "المؤمن للمؤمن كالبنيان يشد بعضه بعضًا"، ففي التأمين التكافلي ترجمة فعلية لمعنى تماسك بنيان المؤمنين. وقال أيضًا: "مثل المؤمنين في توادهم وتراحمهم وتعاطفهم كمثل الجسد الواحد إذا اشتكى منه عضو تداعى له سائر الجسد بالسهر والحمى"، فمجموع المؤمن لهم هيئة المشتركي كأنما هي جسد واحد والمؤمن له احد أعضاء هذا الجسد فإذا ما اشتكى من ضرر لحقه سارعت هيئة المشتركين لنصرته ومساعدته على تخطي مخاطر الشكوى</a:t>
            </a:r>
            <a:r>
              <a:rPr lang="ar-IQ" sz="3600" dirty="0" smtClean="0"/>
              <a:t>".</a:t>
            </a:r>
            <a:endParaRPr lang="en-US" sz="36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83537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67544" y="476672"/>
            <a:ext cx="8280920" cy="5760640"/>
          </a:xfrm>
          <a:prstGeom prst="roundRect">
            <a:avLst/>
          </a:prstGeom>
          <a:ln/>
        </p:spPr>
        <p:style>
          <a:lnRef idx="1">
            <a:schemeClr val="accent5"/>
          </a:lnRef>
          <a:fillRef idx="2">
            <a:schemeClr val="accent5"/>
          </a:fillRef>
          <a:effectRef idx="1">
            <a:schemeClr val="accent5"/>
          </a:effectRef>
          <a:fontRef idx="minor">
            <a:schemeClr val="dk1"/>
          </a:fontRef>
        </p:style>
        <p:txBody>
          <a:bodyPr rtlCol="1" anchor="ctr"/>
          <a:lstStyle/>
          <a:p>
            <a:pPr algn="just"/>
            <a:r>
              <a:rPr lang="ar-IQ" sz="3200" dirty="0" smtClean="0"/>
              <a:t>وهذه الأدلة عامة في التأمين الكافلي، وقد </a:t>
            </a:r>
            <a:r>
              <a:rPr lang="ar-IQ" sz="3200" dirty="0"/>
              <a:t>دل </a:t>
            </a:r>
            <a:r>
              <a:rPr lang="ar-IQ" sz="3200" dirty="0" smtClean="0"/>
              <a:t>عليه حديث </a:t>
            </a:r>
            <a:r>
              <a:rPr lang="ar-IQ" sz="3200" dirty="0"/>
              <a:t>الأشعريين دلالة واضحة، </a:t>
            </a:r>
            <a:r>
              <a:rPr lang="ar-IQ" sz="3200" dirty="0" smtClean="0"/>
              <a:t>كما قال صلى الله عليه وسلم: "إن الأشعريين </a:t>
            </a:r>
            <a:r>
              <a:rPr lang="ar-IQ" sz="3200" dirty="0"/>
              <a:t>إذا أرملوا في الغزو أو قل طعام عيالهم بالمدينة جمعوا ما كان عندهم في ثوب واحد ثم اقتسموه بينهم في إناء واحد بالسوية، فهم منى وأنا منهم"، وليس علة الحكم، كونهم من رسول الله وهو </a:t>
            </a:r>
            <a:r>
              <a:rPr lang="ar-IQ" sz="3200" dirty="0" smtClean="0"/>
              <a:t>منهم من جهة النسب؛ بل </a:t>
            </a:r>
            <a:r>
              <a:rPr lang="ar-IQ" sz="3200" dirty="0"/>
              <a:t>تعاونهم مع بعضهم، </a:t>
            </a:r>
            <a:r>
              <a:rPr lang="ar-IQ" sz="3200" dirty="0" smtClean="0"/>
              <a:t>وكما هو مقرر عند الأصوليين أن الحكم </a:t>
            </a:r>
            <a:r>
              <a:rPr lang="ar-IQ" sz="3200" dirty="0"/>
              <a:t>يدور مع علته وجودًا وعدمًا، فإذا ما وجد التعاون بهذه الطريقة فمحبوب وإن كان القائمين بها ليسوا بأقارب. </a:t>
            </a:r>
            <a:endParaRPr lang="en-US" sz="32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6926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0" y="0"/>
            <a:ext cx="9144000" cy="6858000"/>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just"/>
            <a:r>
              <a:rPr lang="ar-IQ" sz="3200" dirty="0"/>
              <a:t>يدل عليه حديث جابر بن عبد الله رضي الله عنهما أن رسول الله صلى الله عليه وسلم بعث بعثاً قبل الساحل فأمر عليه أبا عبيدة بن الجراح وهم ثلاثمائة وأنا فيهم، فخرجنا حتى إذا كنا ببعض الطريق فني الزاد فأمر أبو عبيدة بأزواد ذلك الجيش فجمع كله فكان مزودَى تمر فكان </a:t>
            </a:r>
            <a:r>
              <a:rPr lang="ar-IQ" sz="3200" dirty="0" smtClean="0"/>
              <a:t>يقوتنا </a:t>
            </a:r>
            <a:r>
              <a:rPr lang="ar-IQ" sz="3200" dirty="0"/>
              <a:t>كل يوم قليلاً قليلاً حتى فني فلم يكن يصيبنا إلا تمرة، فقال محدثه: وما تغني تمرة؟ فقال: لقد وجدنا فقدها حين فنيت"، </a:t>
            </a:r>
            <a:endParaRPr lang="en-US" sz="32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1198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que 2"/>
          <p:cNvSpPr/>
          <p:nvPr/>
        </p:nvSpPr>
        <p:spPr>
          <a:xfrm>
            <a:off x="0" y="0"/>
            <a:ext cx="9144000" cy="6858000"/>
          </a:xfrm>
          <a:prstGeom prst="plaque">
            <a:avLst/>
          </a:prstGeom>
        </p:spPr>
        <p:style>
          <a:lnRef idx="1">
            <a:schemeClr val="accent6"/>
          </a:lnRef>
          <a:fillRef idx="2">
            <a:schemeClr val="accent6"/>
          </a:fillRef>
          <a:effectRef idx="1">
            <a:schemeClr val="accent6"/>
          </a:effectRef>
          <a:fontRef idx="minor">
            <a:schemeClr val="dk1"/>
          </a:fontRef>
        </p:style>
        <p:txBody>
          <a:bodyPr rtlCol="1" anchor="ctr"/>
          <a:lstStyle/>
          <a:p>
            <a:pPr algn="just"/>
            <a:r>
              <a:rPr lang="ar-IQ" sz="3600" dirty="0"/>
              <a:t>فتبين أن العلة في ذلك التعاون والتعاضد على درء خطر الجوع فيهم.</a:t>
            </a:r>
            <a:endParaRPr lang="en-US" sz="3600" dirty="0"/>
          </a:p>
          <a:p>
            <a:pPr algn="just"/>
            <a:r>
              <a:rPr lang="ar-IQ" sz="3600" dirty="0"/>
              <a:t>وهذا التعاون الموجود في عصر الرسالة يسمى بالتناهد و"النهد: إخراج القوم نفقاته على قدر عدد الرفقة، حيث يدفع كل واحد منهم مقدار ما دفعه صاحبه لأجل نفقات السفر، فهم متساوون في الدفع، ولكنهم غير متساوين في الصرف والإنفاق، فقد يصرف على واحد منهم أكثر، ومع ذلك لا ينظر إلى هذا الفرق لأنهم اتفقوا على التعاون، ثم ما تبقى بعد المصاريف يوزع عليهم إن لم يدخروه لسفر آخر"</a:t>
            </a:r>
            <a:r>
              <a:rPr lang="en-US" sz="3600" dirty="0" smtClean="0"/>
              <a:t>.</a:t>
            </a:r>
            <a:endParaRPr lang="en-US" sz="3600" dirty="0"/>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12719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8128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79512" y="0"/>
            <a:ext cx="8784976" cy="6858000"/>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endParaRPr lang="ar-IQ" sz="8000" b="1" dirty="0" smtClean="0">
              <a:solidFill>
                <a:schemeClr val="tx1"/>
              </a:solidFill>
              <a:latin typeface="Traditional Arabic" panose="02020603050405020304" pitchFamily="18" charset="-78"/>
              <a:cs typeface="Traditional Arabic" panose="02020603050405020304" pitchFamily="18" charset="-78"/>
            </a:endParaRPr>
          </a:p>
          <a:p>
            <a:pPr algn="ctr"/>
            <a:r>
              <a:rPr lang="ar-IQ" sz="6000" b="1" dirty="0">
                <a:cs typeface="Rebar -A- Beyar" pitchFamily="2" charset="-78"/>
              </a:rPr>
              <a:t>التأمين التكافلي في ضوء مقاصد الشريعة</a:t>
            </a:r>
            <a:endParaRPr lang="ar-IQ" sz="6600" b="1" dirty="0" smtClean="0">
              <a:solidFill>
                <a:schemeClr val="tx1"/>
              </a:solidFill>
              <a:latin typeface="Traditional Arabic" panose="02020603050405020304" pitchFamily="18" charset="-78"/>
              <a:cs typeface="Traditional Arabic" panose="02020603050405020304" pitchFamily="18" charset="-78"/>
            </a:endParaRPr>
          </a:p>
          <a:p>
            <a:pPr algn="ctr"/>
            <a:r>
              <a:rPr lang="ar-IQ" sz="6600" b="1" dirty="0" smtClean="0">
                <a:solidFill>
                  <a:schemeClr val="tx1"/>
                </a:solidFill>
                <a:latin typeface="Traditional Arabic" panose="02020603050405020304" pitchFamily="18" charset="-78"/>
                <a:cs typeface="Traditional Arabic" panose="02020603050405020304" pitchFamily="18" charset="-78"/>
              </a:rPr>
              <a:t>********</a:t>
            </a:r>
          </a:p>
          <a:p>
            <a:pPr algn="ctr"/>
            <a:endParaRPr lang="ar-IQ" sz="6000" b="1" dirty="0" smtClean="0">
              <a:solidFill>
                <a:schemeClr val="tx1"/>
              </a:solidFill>
              <a:latin typeface="Traditional Arabic" panose="02020603050405020304" pitchFamily="18" charset="-78"/>
              <a:cs typeface="Rebar -K- Bijar 2" pitchFamily="2" charset="-78"/>
            </a:endParaRPr>
          </a:p>
          <a:p>
            <a:pPr algn="ctr"/>
            <a:r>
              <a:rPr lang="ar-IQ" sz="3200" b="1" dirty="0" smtClean="0">
                <a:solidFill>
                  <a:schemeClr val="tx1"/>
                </a:solidFill>
                <a:latin typeface="Traditional Arabic" panose="02020603050405020304" pitchFamily="18" charset="-78"/>
                <a:cs typeface="Rebar -K- Bijar 2" pitchFamily="2" charset="-78"/>
              </a:rPr>
              <a:t>إعداد: أمين حجي الدوسكي</a:t>
            </a:r>
            <a:endParaRPr lang="ar-IQ" sz="3200" b="1" dirty="0">
              <a:solidFill>
                <a:schemeClr val="tx1"/>
              </a:solidFill>
              <a:latin typeface="Traditional Arabic" panose="02020603050405020304" pitchFamily="18" charset="-78"/>
              <a:cs typeface="Rebar -K- Bijar 2" pitchFamily="2" charset="-78"/>
            </a:endParaRPr>
          </a:p>
          <a:p>
            <a:pPr algn="ctr"/>
            <a:endParaRPr lang="ar-IQ" dirty="0">
              <a:solidFill>
                <a:schemeClr val="tx1"/>
              </a:solidFill>
            </a:endParaRPr>
          </a:p>
        </p:txBody>
      </p:sp>
      <p:pic>
        <p:nvPicPr>
          <p:cNvPr id="1026"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0800" y="2187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1768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0"/>
            <a:ext cx="9144000" cy="6858000"/>
          </a:xfrm>
          <a:prstGeom prst="plaque">
            <a:avLst/>
          </a:prstGeom>
        </p:spPr>
        <p:style>
          <a:lnRef idx="1">
            <a:schemeClr val="accent1"/>
          </a:lnRef>
          <a:fillRef idx="3">
            <a:schemeClr val="accent1"/>
          </a:fillRef>
          <a:effectRef idx="2">
            <a:schemeClr val="accent1"/>
          </a:effectRef>
          <a:fontRef idx="minor">
            <a:schemeClr val="lt1"/>
          </a:fontRef>
        </p:style>
        <p:txBody>
          <a:bodyPr rtlCol="1" anchor="ctr">
            <a:normAutofit/>
          </a:bodyPr>
          <a:lstStyle/>
          <a:p>
            <a:pPr marL="0" indent="0" algn="just">
              <a:buNone/>
            </a:pPr>
            <a:r>
              <a:rPr lang="ar-IQ" sz="3600" dirty="0"/>
              <a:t>وحيث شرع الشارع في جواز الزيادة والنقصان في التبرعات حالة الدفع والأخذ؛ كونها أعمال تعاونية، فلا يجوز ذلك في المعاوضات؛ لأنه "يغتفر من الغرر في التبرعات غير الربحية ما لا يغتفر في المعاوضات، ولأن المعاوضات قائمة على المشاحة، بخلاف التبرعات فإنها قائمة على المسامحة والإحسان</a:t>
            </a:r>
            <a:r>
              <a:rPr lang="en-US" sz="3600" dirty="0"/>
              <a:t>.</a:t>
            </a:r>
          </a:p>
          <a:p>
            <a:pPr marL="0" indent="0" algn="just">
              <a:buNone/>
            </a:pPr>
            <a:r>
              <a:rPr lang="en-US" dirty="0"/>
              <a:t/>
            </a:r>
            <a:br>
              <a:rPr lang="en-US" dirty="0"/>
            </a:br>
            <a:endParaRPr lang="en-US" dirty="0"/>
          </a:p>
          <a:p>
            <a:pPr marL="0" indent="0" algn="just">
              <a:buNone/>
            </a:pPr>
            <a:endParaRPr lang="ar-IQ" sz="3200" b="1"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3194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0"/>
            <a:ext cx="9144000" cy="6858000"/>
          </a:xfrm>
          <a:prstGeom prst="plaque">
            <a:avLst/>
          </a:prstGeom>
        </p:spPr>
        <p:style>
          <a:lnRef idx="1">
            <a:schemeClr val="dk1"/>
          </a:lnRef>
          <a:fillRef idx="1002">
            <a:schemeClr val="lt1"/>
          </a:fillRef>
          <a:effectRef idx="1">
            <a:schemeClr val="dk1"/>
          </a:effectRef>
          <a:fontRef idx="minor">
            <a:schemeClr val="dk1"/>
          </a:fontRef>
        </p:style>
        <p:txBody>
          <a:bodyPr rtlCol="1" anchor="ctr">
            <a:normAutofit/>
          </a:bodyPr>
          <a:lstStyle/>
          <a:p>
            <a:pPr marL="0" indent="0" algn="just">
              <a:buNone/>
            </a:pPr>
            <a:r>
              <a:rPr lang="ar-IQ" sz="4000" dirty="0" smtClean="0"/>
              <a:t>وهناك </a:t>
            </a:r>
            <a:r>
              <a:rPr lang="ar-IQ" sz="4000" dirty="0"/>
              <a:t>شبه إجماع من قبل فقهاء العصر في جوازه، قال الدكتور علي القرداغي عن مشروعية التأمين التكافلي التعاوني: "لم يختلف في جوازه أحد من فقهاء العصر"</a:t>
            </a:r>
          </a:p>
          <a:p>
            <a:pPr marL="0" indent="0" algn="just">
              <a:buNone/>
            </a:pPr>
            <a:r>
              <a:rPr lang="ar-IQ" sz="5100" dirty="0" smtClean="0"/>
              <a:t>	</a:t>
            </a:r>
            <a:endParaRPr lang="ar-IQ" sz="51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2336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ded Corner 6"/>
          <p:cNvSpPr/>
          <p:nvPr/>
        </p:nvSpPr>
        <p:spPr>
          <a:xfrm>
            <a:off x="755576" y="404664"/>
            <a:ext cx="7848872" cy="5976664"/>
          </a:xfrm>
          <a:prstGeom prst="foldedCorner">
            <a:avLst/>
          </a:prstGeom>
        </p:spPr>
        <p:style>
          <a:lnRef idx="1">
            <a:schemeClr val="accent4"/>
          </a:lnRef>
          <a:fillRef idx="2">
            <a:schemeClr val="accent4"/>
          </a:fillRef>
          <a:effectRef idx="1">
            <a:schemeClr val="accent4"/>
          </a:effectRef>
          <a:fontRef idx="minor">
            <a:schemeClr val="dk1"/>
          </a:fontRef>
        </p:style>
        <p:txBody>
          <a:bodyPr rtlCol="1" anchor="ctr"/>
          <a:lstStyle/>
          <a:p>
            <a:pPr algn="just"/>
            <a:r>
              <a:rPr lang="ar-IQ" sz="4000" b="1" dirty="0" smtClean="0"/>
              <a:t>التأمين التكافلي في ضوء مقاصد الشريعة:</a:t>
            </a:r>
          </a:p>
          <a:p>
            <a:pPr algn="just"/>
            <a:endParaRPr lang="ar-IQ" sz="3600" dirty="0" smtClean="0"/>
          </a:p>
          <a:p>
            <a:pPr algn="just"/>
            <a:r>
              <a:rPr lang="ar-SA" sz="3600" dirty="0" smtClean="0"/>
              <a:t>تكمن </a:t>
            </a:r>
            <a:r>
              <a:rPr lang="ar-SA" sz="3600" dirty="0"/>
              <a:t>عمل التأمين التكافلي في ضوء مقاصد الشريعة؛ وفق ضابطين:</a:t>
            </a:r>
            <a:endParaRPr lang="en-US" sz="3600" dirty="0"/>
          </a:p>
          <a:p>
            <a:pPr algn="just"/>
            <a:r>
              <a:rPr lang="ar-SA" sz="3600" dirty="0"/>
              <a:t>الضابط الأول: التأمين التكافلي في ضوء مسالك الكشف عن مقاصد الشريعة.</a:t>
            </a:r>
            <a:endParaRPr lang="en-US" sz="3600" dirty="0"/>
          </a:p>
          <a:p>
            <a:pPr algn="just"/>
            <a:r>
              <a:rPr lang="ar-SA" sz="3600" dirty="0"/>
              <a:t>الضابط الثاني: التأمين التكافلي في ضوء علاقته بمقاصد الشريعة.</a:t>
            </a:r>
            <a:endParaRPr lang="en-US" sz="3600" dirty="0"/>
          </a:p>
          <a:p>
            <a:pPr algn="just"/>
            <a:endParaRPr lang="ar-IQ" sz="40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0101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isplay 3"/>
          <p:cNvSpPr/>
          <p:nvPr/>
        </p:nvSpPr>
        <p:spPr>
          <a:xfrm>
            <a:off x="0" y="0"/>
            <a:ext cx="8964488" cy="6858000"/>
          </a:xfrm>
          <a:prstGeom prst="flowChartDisplay">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just"/>
            <a:r>
              <a:rPr lang="ar-IQ" sz="3200" dirty="0" smtClean="0"/>
              <a:t>ومن مسالك الكشف عن مقاصد الشريعة</a:t>
            </a:r>
            <a:r>
              <a:rPr lang="ar-SA" sz="3200" dirty="0" smtClean="0"/>
              <a:t>: </a:t>
            </a:r>
            <a:endParaRPr lang="ar-IQ" sz="3200" dirty="0" smtClean="0"/>
          </a:p>
          <a:p>
            <a:pPr marL="514350" indent="-514350" algn="just">
              <a:buAutoNum type="arabicPeriod"/>
            </a:pPr>
            <a:r>
              <a:rPr lang="ar-SA" sz="3200" dirty="0" smtClean="0"/>
              <a:t>ظواهر </a:t>
            </a:r>
            <a:r>
              <a:rPr lang="ar-SA" sz="3200" dirty="0"/>
              <a:t>النصوص. 2. الأوامر والنواهي. 3. القرائن. 4. تأصيل الكليات وربط جزئياتها بها. 5. الاستدلال -المصلحة </a:t>
            </a:r>
            <a:r>
              <a:rPr lang="ar-SA" sz="3200" dirty="0" smtClean="0"/>
              <a:t>المرسلة-</a:t>
            </a:r>
            <a:r>
              <a:rPr lang="ar-IQ" sz="3200" dirty="0"/>
              <a:t>.</a:t>
            </a:r>
            <a:r>
              <a:rPr lang="ar-SA" sz="3200" dirty="0" smtClean="0"/>
              <a:t> </a:t>
            </a:r>
            <a:endParaRPr lang="ar-IQ" sz="3200" dirty="0"/>
          </a:p>
          <a:p>
            <a:pPr algn="just"/>
            <a:r>
              <a:rPr lang="ar-SA" sz="3200" dirty="0" smtClean="0"/>
              <a:t>فإذا </a:t>
            </a:r>
            <a:r>
              <a:rPr lang="ar-SA" sz="3200" dirty="0"/>
              <a:t>نظرنا إلى ظواهر النصوص التي أسردناها لبيان الحد الشرعي للتأمين التكافلي من التأمين التجاري، سوف نجد أن قصد الشارع منها الحث في كل تعاون على الخير المادي والمعنوي والاعتصام والتوحد لأجل تحقيقها وتحصيلها؛ كي ترسخ أساس البنيان الذي يمثل حقيقة المؤمنين في توادهم وتراحمهم مع بعضهم؛ </a:t>
            </a:r>
            <a:endParaRPr lang="en-US" sz="32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7696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xagon 4"/>
          <p:cNvSpPr/>
          <p:nvPr/>
        </p:nvSpPr>
        <p:spPr>
          <a:xfrm>
            <a:off x="0" y="0"/>
            <a:ext cx="8964488" cy="6525344"/>
          </a:xfrm>
          <a:prstGeom prst="hexagon">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just"/>
            <a:r>
              <a:rPr lang="ar-SA" sz="3600" dirty="0"/>
              <a:t>ومن ظواهر القصد الشرعي للسنة النبوية في ذلك حديث الأشعريين وحديث أبي عبيدة. وظاهرة عقد التأمين التكافلي قريبة من قصد الشارع في ظواهر هذه النصوص. </a:t>
            </a:r>
            <a:endParaRPr lang="en-US" sz="3600" dirty="0"/>
          </a:p>
          <a:p>
            <a:pPr algn="just"/>
            <a:r>
              <a:rPr lang="ar-SA" sz="3600" dirty="0"/>
              <a:t>أما كون هذه الظواهر تنطوي على أوامر ونواهي؛ ظاهرة كما في الآيات؟ وباطنة كما في الأحاديث؟ فهي معلولةٌ بما قَصْدُ الشارع في ظواهرها مقصودٌ، وهو الأمر على كل تعاون في خير والنهي عن كل تعاون في إثم وعدوان ومعصية الرسول، </a:t>
            </a:r>
            <a:endParaRPr lang="en-US" sz="36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5284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ar-IQ" dirty="0"/>
          </a:p>
        </p:txBody>
      </p:sp>
      <p:sp>
        <p:nvSpPr>
          <p:cNvPr id="2" name="Title 1"/>
          <p:cNvSpPr>
            <a:spLocks noGrp="1"/>
          </p:cNvSpPr>
          <p:nvPr>
            <p:ph type="title"/>
          </p:nvPr>
        </p:nvSpPr>
        <p:spPr/>
        <p:txBody>
          <a:bodyPr/>
          <a:lstStyle/>
          <a:p>
            <a:endParaRPr lang="ar-IQ"/>
          </a:p>
        </p:txBody>
      </p:sp>
      <p:sp>
        <p:nvSpPr>
          <p:cNvPr id="4" name="Vertical Scroll 3"/>
          <p:cNvSpPr/>
          <p:nvPr/>
        </p:nvSpPr>
        <p:spPr>
          <a:xfrm>
            <a:off x="-756592" y="0"/>
            <a:ext cx="10657184" cy="6858000"/>
          </a:xfrm>
          <a:prstGeom prst="verticalScroll">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just"/>
            <a:r>
              <a:rPr lang="ar-SA" sz="3200" dirty="0"/>
              <a:t>وكذلك ما ينطوي عليه الحديثين من أمر استحبابي على التبرع والمعاونة في حالات اليسر والرخاء وأمر وجوبي عليها والنهي عن تركها؛ وذلك في حالات الحاجة والضرار والمشقة، ومن خلال الحديثين؛ تبين قصد الشارع في تحريم الغرر والجهالة من الزيادة والنقصان وغيره؛ إنما يكون في المعاملات التعاوضية الربحية قصدًا لا غيرها، وبالمقارنة بين التأمين التكافلي وقصد الشارع في هذه الظواهر -والذي هو علتها- نجد أنه يتضمنها.</a:t>
            </a:r>
            <a:endParaRPr lang="en-US" sz="3200" dirty="0"/>
          </a:p>
          <a:p>
            <a:pPr algn="just"/>
            <a:r>
              <a:rPr lang="ar-SA" sz="3200" dirty="0"/>
              <a:t>وبالتأمل في قرائن الألفاظ التي تفسر مقصود ظاهر النص بها؛ نرى أن قرينة ألفاظ الله -في كتابه- وألفاظ رسول الله في الحديثين هي تفسير مقاصدها وهو ما مر في ظواهر النصوص.  </a:t>
            </a:r>
            <a:endParaRPr lang="en-US" sz="3200" dirty="0"/>
          </a:p>
          <a:p>
            <a:pPr algn="just"/>
            <a:r>
              <a:rPr lang="ar-SA" sz="3200" dirty="0"/>
              <a:t>وسوف </a:t>
            </a:r>
            <a:r>
              <a:rPr lang="ar-SA" sz="3200" dirty="0" smtClean="0"/>
              <a:t>نبين</a:t>
            </a:r>
            <a:r>
              <a:rPr lang="ar-IQ" sz="3200" dirty="0" smtClean="0"/>
              <a:t> </a:t>
            </a:r>
            <a:r>
              <a:rPr lang="ar-SA" sz="3200" dirty="0" smtClean="0"/>
              <a:t>تأصيل </a:t>
            </a:r>
            <a:r>
              <a:rPr lang="ar-SA" sz="3200" dirty="0"/>
              <a:t>الكليات وربط جزئياتها بها، في ضبط التأمين التكافلي وعلاقته بمقاصد الشريعة.  </a:t>
            </a:r>
            <a:endParaRPr lang="en-US" sz="3200" dirty="0"/>
          </a:p>
        </p:txBody>
      </p:sp>
      <p:sp>
        <p:nvSpPr>
          <p:cNvPr id="5" name="Curved Left Arrow 4"/>
          <p:cNvSpPr/>
          <p:nvPr/>
        </p:nvSpPr>
        <p:spPr>
          <a:xfrm>
            <a:off x="0" y="6453335"/>
            <a:ext cx="2891760" cy="510021"/>
          </a:xfrm>
          <a:prstGeom prst="curvedLef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ar-IQ">
              <a:solidFill>
                <a:schemeClr val="tx1"/>
              </a:solidFill>
            </a:endParaRPr>
          </a:p>
        </p:txBody>
      </p:sp>
      <p:pic>
        <p:nvPicPr>
          <p:cNvPr id="6"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7288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ar-IQ" dirty="0"/>
          </a:p>
        </p:txBody>
      </p:sp>
      <p:sp>
        <p:nvSpPr>
          <p:cNvPr id="2" name="Title 1"/>
          <p:cNvSpPr>
            <a:spLocks noGrp="1"/>
          </p:cNvSpPr>
          <p:nvPr>
            <p:ph type="title"/>
          </p:nvPr>
        </p:nvSpPr>
        <p:spPr/>
        <p:txBody>
          <a:bodyPr/>
          <a:lstStyle/>
          <a:p>
            <a:endParaRPr lang="ar-IQ"/>
          </a:p>
        </p:txBody>
      </p:sp>
      <p:sp>
        <p:nvSpPr>
          <p:cNvPr id="4" name="Horizontal Scroll 3"/>
          <p:cNvSpPr/>
          <p:nvPr/>
        </p:nvSpPr>
        <p:spPr>
          <a:xfrm>
            <a:off x="0" y="-1107504"/>
            <a:ext cx="9144000" cy="9073008"/>
          </a:xfrm>
          <a:prstGeom prst="horizontalScroll">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SA" sz="3200" dirty="0" smtClean="0"/>
              <a:t>أما</a:t>
            </a:r>
            <a:r>
              <a:rPr lang="ar-IQ" sz="3200" dirty="0" smtClean="0"/>
              <a:t> </a:t>
            </a:r>
            <a:r>
              <a:rPr lang="ar-SA" sz="3200" dirty="0" smtClean="0"/>
              <a:t>قاعدة المصلحة </a:t>
            </a:r>
            <a:r>
              <a:rPr lang="ar-SA" sz="3200" dirty="0"/>
              <a:t>المرسلة، والتي هي </a:t>
            </a:r>
            <a:r>
              <a:rPr lang="ar-SA" sz="3200" dirty="0" smtClean="0"/>
              <a:t>من </a:t>
            </a:r>
            <a:r>
              <a:rPr lang="ar-SA" sz="3200" dirty="0"/>
              <a:t>حيث ورود الحكم الشرعي </a:t>
            </a:r>
            <a:r>
              <a:rPr lang="ar-SA" sz="3200" dirty="0" smtClean="0"/>
              <a:t>فيها</a:t>
            </a:r>
            <a:r>
              <a:rPr lang="ar-IQ" sz="3200" dirty="0" smtClean="0"/>
              <a:t> غير</a:t>
            </a:r>
            <a:r>
              <a:rPr lang="ar-SA" sz="3200" dirty="0" smtClean="0"/>
              <a:t> </a:t>
            </a:r>
            <a:r>
              <a:rPr lang="ar-SA" sz="3200" dirty="0"/>
              <a:t>معتبرة بدليل </a:t>
            </a:r>
            <a:r>
              <a:rPr lang="ar-SA" sz="3200" dirty="0" smtClean="0"/>
              <a:t>منصوص، </a:t>
            </a:r>
            <a:r>
              <a:rPr lang="ar-SA" sz="3200" dirty="0"/>
              <a:t>ولا هي ملغاة كذلك</a:t>
            </a:r>
            <a:r>
              <a:rPr lang="ar-SA" sz="3200" dirty="0" smtClean="0"/>
              <a:t>؛</a:t>
            </a:r>
            <a:r>
              <a:rPr lang="ar-IQ" sz="3200" dirty="0" smtClean="0"/>
              <a:t> </a:t>
            </a:r>
            <a:r>
              <a:rPr lang="ar-SA" sz="3200" dirty="0" smtClean="0"/>
              <a:t>وبالتأمل </a:t>
            </a:r>
            <a:r>
              <a:rPr lang="ar-SA" sz="3200" dirty="0"/>
              <a:t>إلى التأمين التكافلي صورته وهيئته الحقيقية فليس موجودًا حكمه نصًا، ولكن بالنظر إلى نظائرها في تصرفات الشرع -كالوقف، ودية الخطأ على العاقلة، والزكاة المودع في بيت المال وغيرها- تجد أن نفس المعنى والعلة موجودة فيهما؛ وهو التعاون والتبرع لأجل نفع الآخر وتفادي الأخطار والمضار التي قد تحدق به؛ وقد يكون هو واحد منهم.    </a:t>
            </a:r>
            <a:endParaRPr lang="en-US" sz="3200" dirty="0"/>
          </a:p>
        </p:txBody>
      </p:sp>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9411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3"/>
          <p:cNvSpPr/>
          <p:nvPr/>
        </p:nvSpPr>
        <p:spPr>
          <a:xfrm>
            <a:off x="-180528" y="-99392"/>
            <a:ext cx="9505056" cy="695739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r>
              <a:rPr lang="ar-SA" sz="4400" dirty="0"/>
              <a:t>الضابط الثاني: التأمين التكافلي في ضوء علاقته بمقاصد الشريعة</a:t>
            </a:r>
            <a:r>
              <a:rPr lang="ar-SA" sz="4400" dirty="0" smtClean="0"/>
              <a:t>.</a:t>
            </a:r>
            <a:endParaRPr lang="ar-IQ" sz="4400" dirty="0" smtClean="0"/>
          </a:p>
          <a:p>
            <a:pPr algn="just"/>
            <a:r>
              <a:rPr lang="ar-IQ" sz="3600" dirty="0" smtClean="0"/>
              <a:t>التأمين التكافلي وحفظ المال من جانب الوجود.</a:t>
            </a:r>
          </a:p>
          <a:p>
            <a:pPr algn="just"/>
            <a:r>
              <a:rPr lang="ar-IQ" sz="3600" dirty="0" smtClean="0"/>
              <a:t>التأمين التكافلي وحفظ المال من جانب العدم.</a:t>
            </a:r>
            <a:endParaRPr lang="en-US" sz="36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7727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685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r>
              <a:rPr lang="ar-IQ" sz="3600" b="1" dirty="0" smtClean="0"/>
              <a:t>التأمين </a:t>
            </a:r>
            <a:r>
              <a:rPr lang="ar-IQ" sz="3600" b="1" dirty="0"/>
              <a:t>التكافلي وحفظ المال من جانب الوجود.</a:t>
            </a:r>
          </a:p>
          <a:p>
            <a:pPr algn="just"/>
            <a:r>
              <a:rPr lang="ar-IQ" sz="3600" dirty="0" smtClean="0"/>
              <a:t>	قد </a:t>
            </a:r>
            <a:r>
              <a:rPr lang="ar-IQ" sz="3600" dirty="0"/>
              <a:t>مر أن من جملة ما شرع الشارع لأجل حفظ مقصد المال من جانب الوجود، -ويقصد به؛ تنمية أصله وزيادة فرعه- وذلك بالمعاملات التي أحلها الله والاكتساب وطلب المعاش؛ من التجارة والصناعة والزراعة وغيرها، والتأمين التكافلي يشمل ذلك كله، من حيث التأمين على مخاطر البيت وما فيها والسيارة والمصنع والمعمل والمتجر والمزرع، ومخاطر السرقة والسلب، والكوارث الطبيعية وغيرها مما يتعلق بالمال، </a:t>
            </a:r>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7046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6858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IQ" sz="3600" dirty="0" smtClean="0"/>
              <a:t>وإذا </a:t>
            </a:r>
            <a:r>
              <a:rPr lang="ar-IQ" sz="3600" dirty="0"/>
              <a:t>كان تنمية المال بالتجارة والصناعة والفلاحة وغيرها من الأعمال من جانب الفرد يعود نفعها للمجتمع؛ فيحفظ ويزداد قُوَّتَهُمْ بقوة قُوْتِهِمْ ومعاشهم، فالتأمين التكافلي ليس بأقل منها؛ وربما الفرد بالتجارة والزراعة والفلاحة يخسر من كل ماله؛ ولكن عن طريق التأمين يحفظ مال غيره بماله وماله بمال غيره </a:t>
            </a:r>
            <a:r>
              <a:rPr lang="ar-IQ" sz="3600" dirty="0" smtClean="0"/>
              <a:t>تبرعًا </a:t>
            </a:r>
            <a:r>
              <a:rPr lang="ar-IQ" sz="3600" dirty="0"/>
              <a:t>وتعاونًا، وذلك بالقسط اليسير الذي يدفعه حامل وثيقة التأمين بحيث لا يضره، بَلْهَ ينفع المجتمع المشارك في عقد التأمين معه. </a:t>
            </a:r>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6896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649491"/>
          </a:xfrm>
        </p:spPr>
        <p:txBody>
          <a:bodyPr/>
          <a:lstStyle/>
          <a:p>
            <a:pPr marL="0" indent="0" algn="ctr">
              <a:buNone/>
            </a:pPr>
            <a:r>
              <a:rPr lang="ar-IQ" sz="4000" dirty="0" smtClean="0"/>
              <a:t> </a:t>
            </a:r>
          </a:p>
          <a:p>
            <a:pPr marL="0" indent="0" algn="just">
              <a:buNone/>
            </a:pPr>
            <a:endParaRPr lang="ar-IQ" dirty="0" smtClean="0"/>
          </a:p>
          <a:p>
            <a:pPr marL="0" indent="0" algn="just">
              <a:buNone/>
            </a:pPr>
            <a:r>
              <a:rPr lang="ar-IQ" sz="3600" dirty="0" smtClean="0"/>
              <a:t>سوف نتطرق في هذا الموجز إلى موضوع التأمين التكافلي مفهومه ومفهوم التأمين التجاري، وبيان الحد الشرعي للتأمين التكافلي من التأمين التجاري، وعلاقة الأول بمقاصد الشريعة وكيفية العمل به في ضوئها.</a:t>
            </a:r>
            <a:endParaRPr lang="ar-IQ" sz="3600" dirty="0"/>
          </a:p>
          <a:p>
            <a:pPr marL="0" indent="0" algn="just">
              <a:buNone/>
            </a:pPr>
            <a:endParaRPr lang="ar-IQ" dirty="0" smtClean="0"/>
          </a:p>
          <a:p>
            <a:pPr marL="0" indent="0">
              <a:buNone/>
            </a:pPr>
            <a:endParaRPr lang="ar-IQ" dirty="0"/>
          </a:p>
        </p:txBody>
      </p:sp>
      <p:sp>
        <p:nvSpPr>
          <p:cNvPr id="6" name="Down Arrow 5"/>
          <p:cNvSpPr/>
          <p:nvPr/>
        </p:nvSpPr>
        <p:spPr>
          <a:xfrm>
            <a:off x="445880" y="476672"/>
            <a:ext cx="8280920" cy="1296144"/>
          </a:xfrm>
          <a:prstGeom prst="downArrow">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IQ" sz="6000" b="1" dirty="0" smtClean="0">
                <a:solidFill>
                  <a:schemeClr val="tx1">
                    <a:lumMod val="95000"/>
                    <a:lumOff val="5000"/>
                  </a:schemeClr>
                </a:solidFill>
              </a:rPr>
              <a:t>تمهيد</a:t>
            </a:r>
            <a:endParaRPr lang="ar-IQ" sz="6000" b="1" dirty="0">
              <a:solidFill>
                <a:schemeClr val="tx1">
                  <a:lumMod val="95000"/>
                  <a:lumOff val="5000"/>
                </a:schemeClr>
              </a:solidFill>
            </a:endParaRPr>
          </a:p>
          <a:p>
            <a:pPr algn="ctr"/>
            <a:endParaRPr lang="ar-IQ" dirty="0"/>
          </a:p>
        </p:txBody>
      </p:sp>
      <p:sp>
        <p:nvSpPr>
          <p:cNvPr id="7" name="Left Arrow 6"/>
          <p:cNvSpPr/>
          <p:nvPr/>
        </p:nvSpPr>
        <p:spPr>
          <a:xfrm>
            <a:off x="683568" y="6281638"/>
            <a:ext cx="177049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2753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6858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just"/>
            <a:r>
              <a:rPr lang="ar-IQ" sz="3600" dirty="0" smtClean="0"/>
              <a:t>فللتأمين </a:t>
            </a:r>
            <a:r>
              <a:rPr lang="ar-IQ" sz="3600" dirty="0"/>
              <a:t>التكافلي "دور كبير في تحقيق ثلاث مصالح: مصلحة النفس والنسل والمال، حيث أن التأمين من شأنه تحقيق مصلحة النفس والنسل من خلال الدور الذي يؤديه التأمين الصحي وتأمين المعاش والعجز والوفاة وبعض الأنواع الأخرى للتأمين كتأمين مصاريف التعليم ونحوها. </a:t>
            </a:r>
            <a:endParaRPr lang="en-US" sz="3600" dirty="0"/>
          </a:p>
          <a:p>
            <a:pPr algn="just"/>
            <a:r>
              <a:rPr lang="ar-IQ" sz="3600" dirty="0"/>
              <a:t>أما عن مصلحة حفظ المال فهناك أنواع كثيرة من شأنها الحفاظ عليه وتنميته كالتأمين على الحياة المختلط وتأمين السرقة والحريق والتأمين البحري وتأمين السيارات والممتلكات وتأمين ضمان الصادرات والإستثمار والتأمين الزراعي وغيرها من الأنواع المتعددة للتأمين</a:t>
            </a:r>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0"/>
            <a:ext cx="716782" cy="483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84895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6858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IQ" sz="3600" b="1" dirty="0" smtClean="0"/>
              <a:t>التأمين التكافلي وحفظ المال من جانب العدم.</a:t>
            </a:r>
          </a:p>
          <a:p>
            <a:pPr algn="just"/>
            <a:r>
              <a:rPr lang="ar-IQ" sz="3200" dirty="0" smtClean="0"/>
              <a:t>	يقول </a:t>
            </a:r>
            <a:r>
              <a:rPr lang="ar-IQ" sz="3200" dirty="0"/>
              <a:t>البروفيسور محمد الأمين الضرير: "التأمين وإن لم يكن من ضروريات الناس إلا أنه من حاجياتهم التي يترتب على فقدها الضيق </a:t>
            </a:r>
            <a:r>
              <a:rPr lang="ar-IQ" sz="3200" dirty="0" smtClean="0"/>
              <a:t>والمشقة".</a:t>
            </a:r>
          </a:p>
          <a:p>
            <a:pPr algn="just"/>
            <a:r>
              <a:rPr lang="ar-IQ" sz="3200" dirty="0" smtClean="0"/>
              <a:t>	ويتحقق </a:t>
            </a:r>
            <a:r>
              <a:rPr lang="ar-IQ" sz="3200" dirty="0"/>
              <a:t>دخول عقد التأمين التكافلي ضمن متممات مقاصد الشريعة المال والنفس والعقل وحتى الدين؛ وهنا يتبين كيفية التكييف الشرعي للتأمين التكافلي في ضوء علاقته بمقاصد الشريعة؛ كونه علاقة تأصيل الكليات كالضروريات الخمس بربط جزئياتها بها؛ والتي تتمثل في الحاجيات والتحسينيات؛ ومن أوكد حاجيات الناس السكن والمركب والملبس وكلها داخلة تعاملها ضمن عقد التأمين، يبينه..</a:t>
            </a:r>
            <a:endParaRPr lang="ar-IQ" sz="3200" dirty="0" smtClean="0"/>
          </a:p>
          <a:p>
            <a:pPr algn="just"/>
            <a:endParaRPr lang="ar-IQ" sz="3600" dirty="0"/>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7038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6858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IQ" sz="3200" dirty="0"/>
              <a:t>أنه إذا تحقق كما سبق في تضرر المجتمع الإسلامي وأمواله في هذه الشركات كونها شركات مبنية على أساس الربا والغرر والجهالة والميسر؛ فحري بالمجتمع أن يبحث عن بديل لأجل حفظ أمواله من جانب العدم، الذي يؤدي بالمال إلى الهدر والمحق سواءًا كان ماديًا باستفادة الشركات منها واستثمارها على حساب المستأمنين، أو معنويًا بخلطه بالمال الحرام فمحق البركة منه ومن ثم تأثيره على الفرد والمجتمع في دينه وفكره بتجرئه في التعامل بما حرمه الله عليه علنًا.	</a:t>
            </a:r>
            <a:endParaRPr lang="en-US" sz="3200" dirty="0"/>
          </a:p>
          <a:p>
            <a:pPr algn="just"/>
            <a:r>
              <a:rPr lang="ar-IQ" sz="3200" dirty="0" smtClean="0"/>
              <a:t>ولذلك فأفضل </a:t>
            </a:r>
            <a:r>
              <a:rPr lang="ar-IQ" sz="3200" dirty="0"/>
              <a:t>طريقة لحفظ المال من جانب العدم والتقليل من هدره وضياعه ماديًا </a:t>
            </a:r>
            <a:r>
              <a:rPr lang="ar-IQ" sz="3200" dirty="0" smtClean="0"/>
              <a:t>ومعنويًا؛ </a:t>
            </a:r>
            <a:r>
              <a:rPr lang="ar-IQ" sz="3200" dirty="0"/>
              <a:t>هو التعامل بالتأمين التكافلي بدلًا عن التأمين التجاري والتقليدي. والله أعلم.</a:t>
            </a:r>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1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548680"/>
            <a:ext cx="8784976" cy="5468164"/>
          </a:xfrm>
          <a:prstGeom prst="rect">
            <a:avLst/>
          </a:prstGeom>
        </p:spPr>
        <p:txBody>
          <a:bodyPr wrap="square">
            <a:spAutoFit/>
          </a:bodyPr>
          <a:lstStyle/>
          <a:p>
            <a:pPr algn="ctr"/>
            <a:r>
              <a:rPr lang="ar-IQ" sz="8000" baseline="-25000" dirty="0" smtClean="0"/>
              <a:t>المراجع</a:t>
            </a:r>
          </a:p>
          <a:p>
            <a:pPr algn="ctr"/>
            <a:endParaRPr lang="ar-IQ" sz="6000" baseline="-25000" dirty="0" smtClean="0"/>
          </a:p>
          <a:p>
            <a:pPr algn="just"/>
            <a:r>
              <a:rPr lang="ar-SA" sz="4400" baseline="-25000" dirty="0" smtClean="0"/>
              <a:t>ابن </a:t>
            </a:r>
            <a:r>
              <a:rPr lang="ar-SA" sz="4400" baseline="-25000" dirty="0"/>
              <a:t>سِيدَه، أبو الحسن علي بن إسماعيل. </a:t>
            </a:r>
            <a:r>
              <a:rPr lang="ar-SA" sz="4400" b="1" baseline="-25000" dirty="0"/>
              <a:t>المحكم والمحيط الأعظم.</a:t>
            </a:r>
            <a:r>
              <a:rPr lang="ar-SA" sz="4400" baseline="-25000" dirty="0"/>
              <a:t> تحقيق: عبد الحميد هنداوي. (بيروت: دار الكتب العلمية. 2000م). د.ط</a:t>
            </a:r>
            <a:r>
              <a:rPr lang="ar-SA" sz="4400" baseline="-25000" dirty="0" smtClean="0"/>
              <a:t>.</a:t>
            </a:r>
            <a:endParaRPr lang="en-US" sz="4400" baseline="-25000" dirty="0"/>
          </a:p>
          <a:p>
            <a:pPr algn="just"/>
            <a:r>
              <a:rPr lang="ar-SA" sz="4400" baseline="-25000" dirty="0"/>
              <a:t>ابن فارس، أبو الحسين أحمد بن زكريا. </a:t>
            </a:r>
            <a:r>
              <a:rPr lang="ar-SA" sz="4400" b="1" baseline="-25000" dirty="0"/>
              <a:t>معجم مقاييس اللغة</a:t>
            </a:r>
            <a:r>
              <a:rPr lang="ar-SA" sz="4400" baseline="-25000" dirty="0"/>
              <a:t>. تحقيق: عبد السلام محمد هارون. (مصر: دار الفكر. 1979م). </a:t>
            </a:r>
            <a:endParaRPr lang="ar-IQ" sz="4400" baseline="-25000" dirty="0" smtClean="0"/>
          </a:p>
          <a:p>
            <a:pPr algn="just"/>
            <a:r>
              <a:rPr lang="ar-SA" sz="4400" baseline="-25000" dirty="0" smtClean="0"/>
              <a:t>ابن </a:t>
            </a:r>
            <a:r>
              <a:rPr lang="ar-SA" sz="4400" baseline="-25000" dirty="0"/>
              <a:t>عاشور، محمد الطاهر. </a:t>
            </a:r>
            <a:r>
              <a:rPr lang="ar-SA" sz="4400" b="1" baseline="-25000" dirty="0"/>
              <a:t>مقاصد الشريعة الإسلامية.</a:t>
            </a:r>
            <a:r>
              <a:rPr lang="ar-SA" sz="4400" baseline="-25000" dirty="0"/>
              <a:t> تحقيق: محمد الطاهر الميساوي. (الأردن: دار النفائس. 2001م). ط2.</a:t>
            </a:r>
            <a:endParaRPr lang="en-US" sz="4400" baseline="-25000" dirty="0"/>
          </a:p>
          <a:p>
            <a:pPr algn="just"/>
            <a:r>
              <a:rPr lang="ar-SA" sz="4400" baseline="-25000" dirty="0" smtClean="0"/>
              <a:t>أزهر، هشام بن سعيد. </a:t>
            </a:r>
            <a:r>
              <a:rPr lang="ar-SA" sz="4400" b="1" baseline="-25000" dirty="0" smtClean="0"/>
              <a:t>مقاصد الشريعة عند إمام الحرمين وآثارها في التصرفات المالية</a:t>
            </a:r>
            <a:r>
              <a:rPr lang="ar-SA" sz="4400" baseline="-25000" dirty="0" smtClean="0"/>
              <a:t>، (الرياض: مكتبة الرشد ناشرون. 2010م). ط1.</a:t>
            </a:r>
            <a:endParaRPr lang="en-US" sz="4400" baseline="-25000" dirty="0" smtClean="0"/>
          </a:p>
          <a:p>
            <a:pPr algn="just"/>
            <a:endParaRPr lang="en-US" sz="3200" baseline="-250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62923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548680"/>
            <a:ext cx="8784976" cy="6412012"/>
          </a:xfrm>
          <a:prstGeom prst="rect">
            <a:avLst/>
          </a:prstGeom>
        </p:spPr>
        <p:txBody>
          <a:bodyPr wrap="square">
            <a:spAutoFit/>
          </a:bodyPr>
          <a:lstStyle/>
          <a:p>
            <a:pPr algn="ctr"/>
            <a:r>
              <a:rPr lang="ar-IQ" sz="8000" baseline="-25000" dirty="0" smtClean="0"/>
              <a:t>المراجع</a:t>
            </a:r>
          </a:p>
          <a:p>
            <a:pPr algn="just"/>
            <a:endParaRPr lang="ar-IQ" sz="3200" baseline="-25000" dirty="0" smtClean="0"/>
          </a:p>
          <a:p>
            <a:pPr algn="just"/>
            <a:endParaRPr lang="ar-IQ" sz="3200" baseline="-25000" dirty="0" smtClean="0"/>
          </a:p>
          <a:p>
            <a:pPr algn="just"/>
            <a:r>
              <a:rPr lang="ar-SA" sz="4400" baseline="-25000" dirty="0" smtClean="0"/>
              <a:t>إمام </a:t>
            </a:r>
            <a:r>
              <a:rPr lang="ar-SA" sz="4400" baseline="-25000" dirty="0"/>
              <a:t>الحرمين. </a:t>
            </a:r>
            <a:r>
              <a:rPr lang="ar-SA" sz="4400" b="1" baseline="-25000" dirty="0"/>
              <a:t>البرهان في أصول الفقه</a:t>
            </a:r>
            <a:r>
              <a:rPr lang="ar-IQ" sz="4400" baseline="-25000" dirty="0"/>
              <a:t>. </a:t>
            </a:r>
            <a:r>
              <a:rPr lang="ar-SA" sz="4400" baseline="-25000" dirty="0"/>
              <a:t>تحقيق: عبد العظيم الديب. (بيروت: دار الكتب العلمية. 1997م)</a:t>
            </a:r>
            <a:r>
              <a:rPr lang="ar-IQ" sz="4400" baseline="-25000" dirty="0"/>
              <a:t>.</a:t>
            </a:r>
            <a:r>
              <a:rPr lang="ar-SA" sz="4400" baseline="-25000" dirty="0"/>
              <a:t> ط1</a:t>
            </a:r>
            <a:r>
              <a:rPr lang="ar-IQ" sz="4400" baseline="-25000" dirty="0"/>
              <a:t>.</a:t>
            </a:r>
            <a:endParaRPr lang="en-US" sz="4400" baseline="-25000" dirty="0"/>
          </a:p>
          <a:p>
            <a:pPr algn="just"/>
            <a:r>
              <a:rPr lang="ar-SA" sz="4400" baseline="-25000" dirty="0"/>
              <a:t>إمام الحرمين، </a:t>
            </a:r>
            <a:r>
              <a:rPr lang="ar-SA" sz="4400" b="1" baseline="-25000" dirty="0"/>
              <a:t>نهاية المطلب في دراية المذهب. </a:t>
            </a:r>
            <a:r>
              <a:rPr lang="ar-SA" sz="4400" baseline="-25000" dirty="0"/>
              <a:t>تحقيق:</a:t>
            </a:r>
            <a:r>
              <a:rPr lang="ar-SA" sz="4400" b="1" baseline="-25000" dirty="0"/>
              <a:t> </a:t>
            </a:r>
            <a:r>
              <a:rPr lang="ar-SA" sz="4400" baseline="-25000" dirty="0"/>
              <a:t>عبد العظيم محمود الديب. (جدة: دار المنهاج. 2007م). ط1. </a:t>
            </a:r>
            <a:endParaRPr lang="en-US" sz="4400" baseline="-25000" dirty="0"/>
          </a:p>
          <a:p>
            <a:pPr algn="just"/>
            <a:r>
              <a:rPr lang="ar-SA" sz="4400" baseline="-25000" dirty="0"/>
              <a:t>البدوي، يوسف أحمد محمد. </a:t>
            </a:r>
            <a:r>
              <a:rPr lang="ar-SA" sz="4400" b="1" baseline="-25000" dirty="0"/>
              <a:t>مقاصد الشريعة عند ابن تيمية</a:t>
            </a:r>
            <a:r>
              <a:rPr lang="ar-SA" sz="4400" baseline="-25000" dirty="0"/>
              <a:t>. (الأردن: دار النفائس. 2000م). ط1.   </a:t>
            </a:r>
            <a:endParaRPr lang="en-US" sz="4400" baseline="-25000" dirty="0"/>
          </a:p>
          <a:p>
            <a:pPr algn="just"/>
            <a:r>
              <a:rPr lang="ar-SA" sz="4400" baseline="-25000" dirty="0"/>
              <a:t>الشاطبي، إبراهيم بن موسى. </a:t>
            </a:r>
            <a:r>
              <a:rPr lang="ar-SA" sz="4400" b="1" baseline="-25000" dirty="0"/>
              <a:t>الموافقات في أصول الشريعة</a:t>
            </a:r>
            <a:r>
              <a:rPr lang="ar-SA" sz="4400" baseline="-25000" dirty="0"/>
              <a:t>. تقديم: الشيخ عبدالله دراز. (القاهرة: دار الحديث. 2006م) ب.ط.</a:t>
            </a:r>
            <a:endParaRPr lang="en-US" sz="4400" baseline="-25000" dirty="0"/>
          </a:p>
          <a:p>
            <a:pPr algn="just"/>
            <a:r>
              <a:rPr lang="ar-SA" sz="4400" baseline="-25000" dirty="0"/>
              <a:t>العالم، يوسف حامد.</a:t>
            </a:r>
            <a:r>
              <a:rPr lang="ar-SA" sz="4400" b="1" baseline="-25000" dirty="0"/>
              <a:t> المقاصد العامة للشريعة الإسلامية</a:t>
            </a:r>
            <a:r>
              <a:rPr lang="ar-SA" sz="4400" baseline="-25000" dirty="0"/>
              <a:t>. (الرياض: الدار العالمية للكتاب الإسلامي. 1994م). ط2.</a:t>
            </a:r>
            <a:endParaRPr lang="en-US" sz="4400" baseline="-25000" dirty="0"/>
          </a:p>
          <a:p>
            <a:pPr algn="just"/>
            <a:endParaRPr lang="en-US" sz="3200" baseline="-250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997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28418"/>
            <a:ext cx="8784976" cy="5837495"/>
          </a:xfrm>
          <a:prstGeom prst="rect">
            <a:avLst/>
          </a:prstGeom>
        </p:spPr>
        <p:txBody>
          <a:bodyPr wrap="square">
            <a:spAutoFit/>
          </a:bodyPr>
          <a:lstStyle/>
          <a:p>
            <a:pPr algn="ctr"/>
            <a:r>
              <a:rPr lang="ar-IQ" sz="8000" baseline="-25000" dirty="0" smtClean="0"/>
              <a:t>المراجع</a:t>
            </a:r>
          </a:p>
          <a:p>
            <a:pPr algn="just"/>
            <a:endParaRPr lang="en-US" sz="2000" dirty="0"/>
          </a:p>
          <a:p>
            <a:pPr lvl="0" algn="just"/>
            <a:r>
              <a:rPr lang="ar-SA" sz="2000" dirty="0" smtClean="0"/>
              <a:t>أ</a:t>
            </a:r>
            <a:endParaRPr lang="ar-IQ" sz="2000" dirty="0" smtClean="0"/>
          </a:p>
          <a:p>
            <a:pPr lvl="0" algn="just"/>
            <a:r>
              <a:rPr lang="ar-SA" sz="2800" dirty="0" smtClean="0"/>
              <a:t>بو </a:t>
            </a:r>
            <a:r>
              <a:rPr lang="ar-SA" sz="2800" dirty="0"/>
              <a:t>غدة، عبد الستار. </a:t>
            </a:r>
            <a:r>
              <a:rPr lang="ar-SA" sz="2800" b="1" dirty="0"/>
              <a:t>التأمين الإسلامي التكافلي أو التعاوني</a:t>
            </a:r>
            <a:r>
              <a:rPr lang="ar-SA" sz="2800" dirty="0"/>
              <a:t>: أسسه الشرعية وضوابطه. والتكييف لجوانبه الفنية. </a:t>
            </a:r>
            <a:r>
              <a:rPr lang="en-US" dirty="0"/>
              <a:t>www.altakaful-ins.ps/uploads/data/mzaya/2.pdf</a:t>
            </a:r>
            <a:r>
              <a:rPr lang="ar-SA" dirty="0"/>
              <a:t>‏</a:t>
            </a:r>
            <a:endParaRPr lang="en-US" sz="2800" dirty="0"/>
          </a:p>
          <a:p>
            <a:pPr lvl="0" algn="just"/>
            <a:r>
              <a:rPr lang="ar-SA" sz="2800" dirty="0"/>
              <a:t>أوناغن، عبد السلام إسماعيل. </a:t>
            </a:r>
            <a:r>
              <a:rPr lang="ar-SA" sz="2800" b="1" dirty="0"/>
              <a:t>المباديء الأساسية للتأمين التكافلي وتأصيلها الشرعي</a:t>
            </a:r>
            <a:r>
              <a:rPr lang="ar-SA" sz="2800" dirty="0"/>
              <a:t>. ورقة بحثية قدمت لمؤتمر التأمين التعاوني، أبعاده وآفاقه وموقف الشريعة الإسلامية منه، بالتعاون بين الجامعة الأردنية. مجمع الفقه الإسلامي الدولي. المنظمة الإسلامية المغربية. المعهد الإسلامي للبحوث والتدريب. 26-28 ربيع الثاني 1431هـ. 11-13 إبريل 2010م.  </a:t>
            </a:r>
            <a:endParaRPr lang="en-US" sz="2800" dirty="0"/>
          </a:p>
          <a:p>
            <a:pPr lvl="0" algn="just"/>
            <a:r>
              <a:rPr lang="ar-SA" sz="2800" dirty="0" smtClean="0"/>
              <a:t>بو </a:t>
            </a:r>
            <a:r>
              <a:rPr lang="ar-SA" sz="2800" dirty="0"/>
              <a:t>هراوة، السعيد. </a:t>
            </a:r>
            <a:r>
              <a:rPr lang="ar-SA" sz="2800" b="1" dirty="0"/>
              <a:t>التكييف الشرعي للتأمين التكافلي</a:t>
            </a:r>
            <a:r>
              <a:rPr lang="ar-SA" sz="2800" dirty="0"/>
              <a:t>. ورقة بحثية نشرت في الندوة الدولية حول. شركة التأمين التقليدي ومؤسسات التأمين التكافلي بين الأسس النظرية والتجربة التطبيقية. 25-26 أفريل. 2011م. </a:t>
            </a:r>
            <a:endParaRPr lang="en-US" sz="28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0193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28418"/>
            <a:ext cx="8784976" cy="6268383"/>
          </a:xfrm>
          <a:prstGeom prst="rect">
            <a:avLst/>
          </a:prstGeom>
        </p:spPr>
        <p:txBody>
          <a:bodyPr wrap="square">
            <a:spAutoFit/>
          </a:bodyPr>
          <a:lstStyle/>
          <a:p>
            <a:pPr algn="ctr"/>
            <a:r>
              <a:rPr lang="ar-IQ" sz="8000" baseline="-25000" dirty="0" smtClean="0"/>
              <a:t>المراجع</a:t>
            </a:r>
          </a:p>
          <a:p>
            <a:pPr algn="just"/>
            <a:endParaRPr lang="en-US" sz="2000" dirty="0"/>
          </a:p>
          <a:p>
            <a:pPr lvl="0" algn="just"/>
            <a:r>
              <a:rPr lang="ar-SA" sz="2000" dirty="0" smtClean="0"/>
              <a:t>أ</a:t>
            </a:r>
            <a:endParaRPr lang="ar-IQ" sz="2000" dirty="0" smtClean="0"/>
          </a:p>
          <a:p>
            <a:pPr lvl="0" algn="just"/>
            <a:r>
              <a:rPr lang="ar-SA" sz="2800" dirty="0"/>
              <a:t>الجرف، محمد سعدو. </a:t>
            </a:r>
            <a:r>
              <a:rPr lang="ar-SA" sz="2800" b="1" dirty="0"/>
              <a:t>مقارنة بين أسس التأمين التجاري والتأمين التعاوني</a:t>
            </a:r>
            <a:r>
              <a:rPr lang="ar-SA" sz="2800" dirty="0"/>
              <a:t>. ورقة بحثية نشرت في الندوة الدولية حول (شركة التأمين التقليدي ومؤسسات التأمين التكافلي بين الأسس النظرية والتجربة التطبيقية). 25-26 أفريل. 2011م.</a:t>
            </a:r>
            <a:endParaRPr lang="en-US" sz="2800" dirty="0"/>
          </a:p>
          <a:p>
            <a:pPr lvl="0" algn="just"/>
            <a:r>
              <a:rPr lang="ar-SA" sz="2800" dirty="0"/>
              <a:t>حسـين حامد حسان</a:t>
            </a:r>
            <a:r>
              <a:rPr lang="ar-SA" sz="2800" b="1" dirty="0"/>
              <a:t>. أسس التكافلي التعاوني في ضوء الشريعة الإسلامية. </a:t>
            </a:r>
            <a:r>
              <a:rPr lang="ar-SA" sz="2800" dirty="0"/>
              <a:t>دبي: 1425هـ /2004م. </a:t>
            </a:r>
            <a:endParaRPr lang="en-US" sz="2800" dirty="0"/>
          </a:p>
          <a:p>
            <a:pPr lvl="0" algn="just"/>
            <a:r>
              <a:rPr lang="ar-SA" sz="2800" dirty="0"/>
              <a:t>الشاذلي، حسن علي. </a:t>
            </a:r>
            <a:r>
              <a:rPr lang="ar-SA" sz="2800" b="1" dirty="0"/>
              <a:t>التأمين التعاوني الإسلامي، حقيقته، أنواعه، مشروعيته</a:t>
            </a:r>
            <a:r>
              <a:rPr lang="ar-SA" sz="2800" dirty="0"/>
              <a:t>. ورقة بحثية قدمت لمؤتمر التأمين التعاوني، أبعاده وآفاقه وموقف الشريعة الإسلامية منه، بالتعاون بين الجامعة الأردنية. مجمع الفقه الإسلامي الدولي. المنظمة الإسلامية المغربية. المعهد الإسلامي للبحوث والتدريب. 26-28 ربيع الثاني 1431هـ. 11-13 إبريل 2010م. ص23.  </a:t>
            </a:r>
            <a:endParaRPr lang="en-US" sz="28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52460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yman\Desktop\666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4797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5479776"/>
            <a:ext cx="9144000" cy="1077218"/>
          </a:xfrm>
          <a:prstGeom prst="rect">
            <a:avLst/>
          </a:prstGeom>
        </p:spPr>
        <p:txBody>
          <a:bodyPr wrap="square">
            <a:spAutoFit/>
          </a:bodyPr>
          <a:lstStyle/>
          <a:p>
            <a:pPr algn="just"/>
            <a:r>
              <a:rPr lang="ar-IQ" sz="3200" b="1" dirty="0" smtClean="0">
                <a:solidFill>
                  <a:srgbClr val="002060"/>
                </a:solidFill>
              </a:rPr>
              <a:t>والحمد لله رب العالمين والصلاة والسلام على رسوله الأمين وآله وصحبه أجمعين.</a:t>
            </a:r>
            <a:endParaRPr lang="ar-IQ" sz="3200" b="1" dirty="0">
              <a:solidFill>
                <a:srgbClr val="002060"/>
              </a:solidFill>
            </a:endParaRPr>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37043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7999"/>
          </a:xfrm>
        </p:spPr>
        <p:txBody>
          <a:bodyPr/>
          <a:lstStyle/>
          <a:p>
            <a:pPr marL="0" indent="0" algn="just">
              <a:buNone/>
            </a:pPr>
            <a:endParaRPr lang="ar-IQ" b="1" dirty="0" smtClean="0">
              <a:cs typeface="+mj-cs"/>
            </a:endParaRPr>
          </a:p>
          <a:p>
            <a:pPr marL="0" indent="0" algn="just">
              <a:buNone/>
            </a:pPr>
            <a:endParaRPr lang="ar-IQ" b="1" dirty="0" smtClean="0"/>
          </a:p>
          <a:p>
            <a:pPr marL="0" indent="0" algn="just">
              <a:buNone/>
            </a:pPr>
            <a:endParaRPr lang="ar-IQ" b="1" dirty="0">
              <a:cs typeface="+mj-cs"/>
            </a:endParaRPr>
          </a:p>
        </p:txBody>
      </p:sp>
      <p:sp>
        <p:nvSpPr>
          <p:cNvPr id="4" name="Rectangle 3"/>
          <p:cNvSpPr/>
          <p:nvPr/>
        </p:nvSpPr>
        <p:spPr>
          <a:xfrm>
            <a:off x="179512" y="332656"/>
            <a:ext cx="8712968" cy="618630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ar-IQ" sz="3200" dirty="0" smtClean="0"/>
              <a:t>	</a:t>
            </a:r>
            <a:r>
              <a:rPr lang="ar-IQ" sz="3600" dirty="0" smtClean="0"/>
              <a:t>فـ</a:t>
            </a:r>
            <a:r>
              <a:rPr lang="ar-SA" sz="3600" dirty="0" smtClean="0"/>
              <a:t>التأمين </a:t>
            </a:r>
            <a:r>
              <a:rPr lang="ar-IQ" sz="3600" dirty="0" smtClean="0"/>
              <a:t>التجاري وفق القانون الإماراتي</a:t>
            </a:r>
            <a:r>
              <a:rPr lang="ar-IQ" sz="3600" dirty="0"/>
              <a:t>: "</a:t>
            </a:r>
            <a:r>
              <a:rPr lang="ar-SA" sz="3600" dirty="0" smtClean="0"/>
              <a:t>عقد </a:t>
            </a:r>
            <a:r>
              <a:rPr lang="ar-SA" sz="3600" dirty="0"/>
              <a:t>يلتزم بمقتضاه المؤمن بأن يؤدي إلى المؤمن له أو المستفيد الذي اشترط التأمين لصالحه مبلغًا من المال أو إيرادًا مرتبًا أو عوضًا ماليًا آخر في حالة وقوع الحادث أو تحقق </a:t>
            </a:r>
            <a:r>
              <a:rPr lang="ar-IQ" sz="3600" dirty="0"/>
              <a:t>الخطر المؤمن منه، وذلك نظير أقساط أو أية دفعات مالية أخرى يؤديها المؤمن له </a:t>
            </a:r>
            <a:r>
              <a:rPr lang="ar-IQ" sz="3600" dirty="0" smtClean="0"/>
              <a:t>للمؤمن".</a:t>
            </a:r>
          </a:p>
          <a:p>
            <a:pPr algn="just"/>
            <a:r>
              <a:rPr lang="ar-IQ" sz="3600" dirty="0" smtClean="0"/>
              <a:t>	والمؤمِّن هو: </a:t>
            </a:r>
            <a:r>
              <a:rPr lang="ar-IQ" sz="3600" dirty="0"/>
              <a:t>"شركة تأمين مؤسسة في الدولة أو شركة اجنبية مرخص لها بممارسة أعمال التأمين في الدولة بموجب أحكام هذا </a:t>
            </a:r>
            <a:r>
              <a:rPr lang="ar-IQ" sz="3600" dirty="0" smtClean="0"/>
              <a:t>القانون".</a:t>
            </a:r>
          </a:p>
          <a:p>
            <a:pPr algn="just"/>
            <a:r>
              <a:rPr lang="ar-IQ" sz="3600" dirty="0" smtClean="0"/>
              <a:t>	والمؤمَّن له هو: </a:t>
            </a:r>
            <a:r>
              <a:rPr lang="ar-IQ" sz="3600" dirty="0"/>
              <a:t>"الشخص الذي أبرم </a:t>
            </a:r>
            <a:r>
              <a:rPr lang="ar-SA" sz="3600" dirty="0"/>
              <a:t>مع الشركة عقد </a:t>
            </a:r>
            <a:r>
              <a:rPr lang="ar-SA" sz="3600" dirty="0" smtClean="0"/>
              <a:t>التأمين</a:t>
            </a:r>
            <a:r>
              <a:rPr lang="ar-IQ" sz="3600" dirty="0"/>
              <a:t> </a:t>
            </a:r>
            <a:r>
              <a:rPr lang="ar-IQ" sz="3600" dirty="0" smtClean="0"/>
              <a:t>".</a:t>
            </a:r>
            <a:endParaRPr lang="ar-IQ" sz="3200" dirty="0"/>
          </a:p>
        </p:txBody>
      </p:sp>
      <p:sp>
        <p:nvSpPr>
          <p:cNvPr id="2" name="5-Point Star 1"/>
          <p:cNvSpPr/>
          <p:nvPr/>
        </p:nvSpPr>
        <p:spPr>
          <a:xfrm>
            <a:off x="0" y="6237312"/>
            <a:ext cx="4499992" cy="637075"/>
          </a:xfrm>
          <a:prstGeom prst="star5">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IQ"/>
          </a:p>
        </p:txBody>
      </p:sp>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631" y="601245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4012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7999"/>
          </a:xfrm>
        </p:spPr>
        <p:txBody>
          <a:bodyPr/>
          <a:lstStyle/>
          <a:p>
            <a:pPr marL="0" indent="0" algn="just">
              <a:buNone/>
            </a:pPr>
            <a:endParaRPr lang="ar-IQ" b="1" dirty="0" smtClean="0">
              <a:cs typeface="+mj-cs"/>
            </a:endParaRPr>
          </a:p>
          <a:p>
            <a:pPr marL="0" indent="0" algn="just">
              <a:buNone/>
            </a:pPr>
            <a:endParaRPr lang="ar-IQ" b="1" dirty="0" smtClean="0"/>
          </a:p>
          <a:p>
            <a:pPr marL="0" indent="0" algn="just">
              <a:buNone/>
            </a:pPr>
            <a:endParaRPr lang="ar-IQ" b="1" dirty="0">
              <a:cs typeface="+mj-cs"/>
            </a:endParaRPr>
          </a:p>
        </p:txBody>
      </p:sp>
      <p:sp>
        <p:nvSpPr>
          <p:cNvPr id="5" name="Oval 4"/>
          <p:cNvSpPr/>
          <p:nvPr/>
        </p:nvSpPr>
        <p:spPr>
          <a:xfrm>
            <a:off x="0" y="0"/>
            <a:ext cx="9144000" cy="685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just"/>
            <a:r>
              <a:rPr lang="ar-IQ" sz="3200" dirty="0" smtClean="0"/>
              <a:t>	</a:t>
            </a:r>
            <a:r>
              <a:rPr lang="ar-IQ" sz="3600" dirty="0"/>
              <a:t>فعقد التأمين إبرام صفقة ربحية بين المؤمَّن له -بفتح الميم مع تشديده- والمؤمِّن -بكسر الميم مع تشديده، وهي الشركة أو الهيئة المستأمنة-؛ والصفقة الربحية لها هي: أقساط ودفعات مالية يؤديها المؤمَّن له إليها، أما بالنسبة للمؤمَّن له فهي: </a:t>
            </a:r>
            <a:r>
              <a:rPr lang="ar-SA" sz="3600" dirty="0"/>
              <a:t>مبلغ من المال أو إيراد مرتب أو عوض مالي آخر، يدفع له من قبل المؤمِّن، وذلك في حالة وقوع الحادث؛ أو تحقق </a:t>
            </a:r>
            <a:r>
              <a:rPr lang="ar-IQ" sz="3600" dirty="0"/>
              <a:t>الخطر عليه</a:t>
            </a:r>
            <a:r>
              <a:rPr lang="ar-IQ" sz="3600" dirty="0" smtClean="0"/>
              <a:t>.</a:t>
            </a:r>
            <a:endParaRPr lang="en-US" sz="3600" dirty="0"/>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7274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52755811"/>
              </p:ext>
            </p:extLst>
          </p:nvPr>
        </p:nvGraphicFramePr>
        <p:xfrm>
          <a:off x="0" y="980728"/>
          <a:ext cx="9144000"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457200" y="274638"/>
            <a:ext cx="8229600" cy="5386610"/>
          </a:xfrm>
        </p:spPr>
        <p:txBody>
          <a:bodyPr>
            <a:normAutofit fontScale="90000"/>
          </a:bodyPr>
          <a:lstStyle/>
          <a:p>
            <a:pPr algn="just"/>
            <a:r>
              <a:rPr lang="ar-IQ" dirty="0" smtClean="0"/>
              <a:t>	</a:t>
            </a:r>
            <a:r>
              <a:rPr lang="ar-IQ" sz="4000" dirty="0" smtClean="0"/>
              <a:t>فمن </a:t>
            </a:r>
            <a:r>
              <a:rPr lang="ar-IQ" sz="4000" dirty="0"/>
              <a:t>جهة المؤمِّن؛ الربح الموصل إليه من قبل المؤمن له؛ بالصفقة الربحية أو ما يسمى بعقد التأمين، معلومة القدر زمانًا ومكانًا، ولكن القدر الربحي الموصل إلى المؤمن له مجهول؛ لأن الدفع من قبل المؤمِّن إليه إنما هو حسب حالة الحادث وتحقق الخطر الذي سيحل به، وعليه قد يتضرر المؤمن له أو المؤمن أو كليهما، وذلك لجهالة  القدر المدفوع من التعويض للمؤمن له، حيث جهالة الحادث والخطر الذي سيحدق به</a:t>
            </a:r>
            <a:r>
              <a:rPr lang="ar-IQ" sz="4000" dirty="0" smtClean="0"/>
              <a:t>.</a:t>
            </a:r>
            <a:endParaRPr lang="ar-IQ" sz="4000" dirty="0"/>
          </a:p>
        </p:txBody>
      </p:sp>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090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4171204260"/>
              </p:ext>
            </p:extLst>
          </p:nvPr>
        </p:nvGraphicFramePr>
        <p:xfrm>
          <a:off x="375480" y="476673"/>
          <a:ext cx="8229600" cy="57606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4828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2"/>
          <p:cNvSpPr/>
          <p:nvPr/>
        </p:nvSpPr>
        <p:spPr>
          <a:xfrm>
            <a:off x="0" y="0"/>
            <a:ext cx="9144000" cy="6858000"/>
          </a:xfrm>
          <a:prstGeom prst="round2DiagRect">
            <a:avLst/>
          </a:prstGeom>
        </p:spPr>
        <p:style>
          <a:lnRef idx="1">
            <a:schemeClr val="accent5"/>
          </a:lnRef>
          <a:fillRef idx="2">
            <a:schemeClr val="accent5"/>
          </a:fillRef>
          <a:effectRef idx="1">
            <a:schemeClr val="accent5"/>
          </a:effectRef>
          <a:fontRef idx="minor">
            <a:schemeClr val="dk1"/>
          </a:fontRef>
        </p:style>
        <p:txBody>
          <a:bodyPr rtlCol="1" anchor="ctr"/>
          <a:lstStyle/>
          <a:p>
            <a:pPr algn="just"/>
            <a:r>
              <a:rPr lang="ar-IQ" sz="3600" dirty="0" smtClean="0"/>
              <a:t>	فهو </a:t>
            </a:r>
            <a:r>
              <a:rPr lang="ar-IQ" sz="3600" dirty="0"/>
              <a:t>عقد تعاوني على أساس المواسات بين مشتركين لأجل تفادي الأخطار التي تحيط بهم، وتقوم بإدارتها شركة أو هيئة تعاونية؛ ليست طرفًا رئيسًا في تعاوض التعاون المالي والقيمي؛ وإنما توكل من قبل المشتركين في تعاوضهم مقابل أجر، فهو تكفل عقد التأمين التكافلي العوضي والاستثماري بأجر معين</a:t>
            </a:r>
            <a:r>
              <a:rPr lang="ar-IQ" sz="3600" dirty="0" smtClean="0"/>
              <a:t>.</a:t>
            </a:r>
            <a:endParaRPr lang="en-US" sz="3600" dirty="0"/>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0857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2"/>
          <p:cNvSpPr/>
          <p:nvPr/>
        </p:nvSpPr>
        <p:spPr>
          <a:xfrm>
            <a:off x="0" y="0"/>
            <a:ext cx="9144000" cy="6858000"/>
          </a:xfrm>
          <a:prstGeom prst="round2DiagRect">
            <a:avLst/>
          </a:prstGeom>
        </p:spPr>
        <p:style>
          <a:lnRef idx="1">
            <a:schemeClr val="accent5"/>
          </a:lnRef>
          <a:fillRef idx="2">
            <a:schemeClr val="accent5"/>
          </a:fillRef>
          <a:effectRef idx="1">
            <a:schemeClr val="accent5"/>
          </a:effectRef>
          <a:fontRef idx="minor">
            <a:schemeClr val="dk1"/>
          </a:fontRef>
        </p:style>
        <p:txBody>
          <a:bodyPr rtlCol="1" anchor="ctr"/>
          <a:lstStyle/>
          <a:p>
            <a:pPr algn="just"/>
            <a:r>
              <a:rPr lang="ar-IQ" sz="3600" dirty="0" smtClean="0"/>
              <a:t>	</a:t>
            </a:r>
            <a:r>
              <a:rPr lang="ar-IQ" sz="3600" dirty="0"/>
              <a:t>والهدف منه: "التعاون والتآزر بين المستأمنين على رأب الصدع وتخفيف وقع الضرر الذي يقع على أي أحد منهم، وليس الهدف الربح والكسب المادي، واذا استثمرت أموالهم فإنما تستثمر طبقًا لأحكام الشريعة </a:t>
            </a:r>
            <a:r>
              <a:rPr lang="ar-IQ" sz="3600" dirty="0" smtClean="0"/>
              <a:t>الإسلامية"، </a:t>
            </a:r>
            <a:r>
              <a:rPr lang="ar-IQ" sz="3600" dirty="0"/>
              <a:t>فلما سبق "ليس هناك مجال للكلام عن الغرر والربا، أو غيرهما مما يبطل معه عقود المعوضات، لأن قصد إنشاء هذه الشركة هو تعاون المجموع على البر والتقوى والقيام بحاجة </a:t>
            </a:r>
            <a:r>
              <a:rPr lang="ar-IQ" sz="3600" dirty="0" smtClean="0"/>
              <a:t>الضعيف"</a:t>
            </a:r>
            <a:r>
              <a:rPr lang="en-US" sz="3600" dirty="0" smtClean="0"/>
              <a:t> </a:t>
            </a:r>
            <a:r>
              <a:rPr lang="ar-SA" sz="3600" dirty="0"/>
              <a:t>.</a:t>
            </a:r>
            <a:r>
              <a:rPr lang="en-US" sz="3600" dirty="0"/>
              <a:t> </a:t>
            </a:r>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03" y="6516"/>
            <a:ext cx="1124729" cy="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916466"/>
      </p:ext>
    </p:extLst>
  </p:cSld>
  <p:clrMapOvr>
    <a:masterClrMapping/>
  </p:clrMapOvr>
  <p:timing>
    <p:tnLst>
      <p:par>
        <p:cTn id="1" dur="indefinite" restart="never" nodeType="tmRoot"/>
      </p:par>
    </p:tnLst>
  </p:timing>
</p:sld>
</file>

<file path=ppt/theme/theme1.xml><?xml version="1.0" encoding="utf-8"?>
<a:theme xmlns:a="http://schemas.openxmlformats.org/drawingml/2006/main" name="Composite">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Composite">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2642</TotalTime>
  <Words>1979</Words>
  <Application>Microsoft Office PowerPoint</Application>
  <PresentationFormat>عرض على الشاشة (3:4)‏</PresentationFormat>
  <Paragraphs>98</Paragraphs>
  <Slides>37</Slides>
  <Notes>0</Notes>
  <HiddenSlides>0</HiddenSlides>
  <MMClips>0</MMClips>
  <ScaleCrop>false</ScaleCrop>
  <HeadingPairs>
    <vt:vector size="4" baseType="variant">
      <vt:variant>
        <vt:lpstr>نسق</vt:lpstr>
      </vt:variant>
      <vt:variant>
        <vt:i4>1</vt:i4>
      </vt:variant>
      <vt:variant>
        <vt:lpstr>عناوين الشرائح</vt:lpstr>
      </vt:variant>
      <vt:variant>
        <vt:i4>37</vt:i4>
      </vt:variant>
    </vt:vector>
  </HeadingPairs>
  <TitlesOfParts>
    <vt:vector size="38" baseType="lpstr">
      <vt:lpstr>Composite</vt:lpstr>
      <vt:lpstr>عرض تقديمي في PowerPoint</vt:lpstr>
      <vt:lpstr>عرض تقديمي في PowerPoint</vt:lpstr>
      <vt:lpstr>عرض تقديمي في PowerPoint</vt:lpstr>
      <vt:lpstr>عرض تقديمي في PowerPoint</vt:lpstr>
      <vt:lpstr>عرض تقديمي في PowerPoint</vt:lpstr>
      <vt:lpstr> فمن جهة المؤمِّن؛ الربح الموصل إليه من قبل المؤمن له؛ بالصفقة الربحية أو ما يسمى بعقد التأمين، معلومة القدر زمانًا ومكانًا، ولكن القدر الربحي الموصل إلى المؤمن له مجهول؛ لأن الدفع من قبل المؤمِّن إليه إنما هو حسب حالة الحادث وتحقق الخطر الذي سيحل به، وعليه قد يتضرر المؤمن له أو المؤمن أو كليهما، وذلك لجهالة  القدر المدفوع من التعويض للمؤمن له، حيث جهالة الحادث والخطر الذي سيحدق به.</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استخدام البوربوينت</dc:title>
  <dc:creator>Ayman</dc:creator>
  <cp:lastModifiedBy>ABO-HABYBA</cp:lastModifiedBy>
  <cp:revision>224</cp:revision>
  <dcterms:created xsi:type="dcterms:W3CDTF">2013-12-19T13:46:15Z</dcterms:created>
  <dcterms:modified xsi:type="dcterms:W3CDTF">2014-07-24T13:41:57Z</dcterms:modified>
</cp:coreProperties>
</file>