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60"/>
  </p:notesMasterIdLst>
  <p:handoutMasterIdLst>
    <p:handoutMasterId r:id="rId61"/>
  </p:handoutMasterIdLst>
  <p:sldIdLst>
    <p:sldId id="256" r:id="rId3"/>
    <p:sldId id="280" r:id="rId4"/>
    <p:sldId id="261" r:id="rId5"/>
    <p:sldId id="257" r:id="rId6"/>
    <p:sldId id="259" r:id="rId7"/>
    <p:sldId id="258" r:id="rId8"/>
    <p:sldId id="260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312" r:id="rId27"/>
    <p:sldId id="266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8" r:id="rId45"/>
    <p:sldId id="297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200" userDrawn="1">
          <p15:clr>
            <a:srgbClr val="A4A3A4"/>
          </p15:clr>
        </p15:guide>
        <p15:guide id="3" orient="horz" pos="3888" userDrawn="1">
          <p15:clr>
            <a:srgbClr val="A4A3A4"/>
          </p15:clr>
        </p15:guide>
        <p15:guide id="4" orient="horz" pos="2880" userDrawn="1">
          <p15:clr>
            <a:srgbClr val="A4A3A4"/>
          </p15:clr>
        </p15:guide>
        <p15:guide id="5" orient="horz" pos="3216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orient="horz" pos="175" userDrawn="1">
          <p15:clr>
            <a:srgbClr val="A4A3A4"/>
          </p15:clr>
        </p15:guide>
        <p15:guide id="8" pos="2880" userDrawn="1">
          <p15:clr>
            <a:srgbClr val="A4A3A4"/>
          </p15:clr>
        </p15:guide>
        <p15:guide id="9" pos="719" userDrawn="1">
          <p15:clr>
            <a:srgbClr val="A4A3A4"/>
          </p15:clr>
        </p15:guide>
        <p15:guide id="10" pos="5041" userDrawn="1">
          <p15:clr>
            <a:srgbClr val="A4A3A4"/>
          </p15:clr>
        </p15:guide>
        <p15:guide id="11" pos="4608" userDrawn="1">
          <p15:clr>
            <a:srgbClr val="A4A3A4"/>
          </p15:clr>
        </p15:guide>
        <p15:guide id="12" pos="21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6D"/>
    <a:srgbClr val="E69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6163" autoAdjust="0"/>
  </p:normalViewPr>
  <p:slideViewPr>
    <p:cSldViewPr>
      <p:cViewPr varScale="1">
        <p:scale>
          <a:sx n="92" d="100"/>
          <a:sy n="92" d="100"/>
        </p:scale>
        <p:origin x="90" y="264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2880"/>
        <p:guide pos="719"/>
        <p:guide pos="5041"/>
        <p:guide pos="4608"/>
        <p:guide pos="21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2/22/2018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2/22/2018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81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" name="line"/>
          <p:cNvGrpSpPr/>
          <p:nvPr/>
        </p:nvGrpSpPr>
        <p:grpSpPr bwMode="invGray">
          <a:xfrm>
            <a:off x="1188982" y="4724400"/>
            <a:ext cx="6475638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07" y="5105400"/>
            <a:ext cx="6859786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107" y="1905000"/>
            <a:ext cx="6859786" cy="2667000"/>
          </a:xfrm>
        </p:spPr>
        <p:txBody>
          <a:bodyPr>
            <a:noAutofit/>
          </a:bodyPr>
          <a:lstStyle>
            <a:lvl1pPr>
              <a:defRPr sz="405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551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468003">
              <a:defRPr/>
            </a:lvl6pPr>
            <a:lvl7pPr marL="1468003">
              <a:defRPr/>
            </a:lvl7pPr>
            <a:lvl8pPr marL="1468003">
              <a:defRPr/>
            </a:lvl8pPr>
            <a:lvl9pPr marL="1468003"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4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4338754" y="3480595"/>
            <a:ext cx="6492240" cy="48019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6129" y="277816"/>
            <a:ext cx="6859787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3233" y="274642"/>
            <a:ext cx="1028968" cy="59017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85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" y="136525"/>
            <a:ext cx="857475" cy="276226"/>
          </a:xfrm>
          <a:ln>
            <a:noFill/>
          </a:ln>
        </p:spPr>
        <p:txBody>
          <a:bodyPr/>
          <a:lstStyle>
            <a:lvl1pPr>
              <a:defRPr sz="2000"/>
            </a:lvl1pPr>
          </a:lstStyle>
          <a:p>
            <a:r>
              <a:rPr lang="ar-SA" dirty="0"/>
              <a:t>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11590">
              <a:defRPr/>
            </a:lvl2pPr>
            <a:lvl3pPr marL="583085">
              <a:defRPr/>
            </a:lvl3pPr>
            <a:lvl4pPr marL="754581">
              <a:defRPr/>
            </a:lvl4pPr>
            <a:lvl5pPr marL="926077">
              <a:defRPr/>
            </a:lvl5pPr>
            <a:lvl6pPr marL="1097573">
              <a:defRPr baseline="0"/>
            </a:lvl6pPr>
            <a:lvl7pPr marL="1269068">
              <a:defRPr baseline="0"/>
            </a:lvl7pPr>
            <a:lvl8pPr marL="1440564">
              <a:defRPr baseline="0"/>
            </a:lvl8pPr>
            <a:lvl9pPr marL="1612060"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576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188982" y="4724400"/>
            <a:ext cx="6475638" cy="64008"/>
            <a:chOff x="-4110038" y="2703513"/>
            <a:chExt cx="17394239" cy="160336"/>
          </a:xfrm>
          <a:solidFill>
            <a:schemeClr val="tx2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5102528"/>
            <a:ext cx="6859786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7" y="1905000"/>
            <a:ext cx="6859786" cy="2667000"/>
          </a:xfrm>
        </p:spPr>
        <p:txBody>
          <a:bodyPr anchor="b">
            <a:noAutofit/>
          </a:bodyPr>
          <a:lstStyle>
            <a:lvl1pPr algn="l">
              <a:defRPr sz="3301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456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32" y="1905000"/>
            <a:ext cx="3315562" cy="4267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108" y="1905000"/>
            <a:ext cx="3315563" cy="4267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 baseline="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59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819402"/>
            <a:ext cx="3313277" cy="3352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 marL="1468003">
              <a:defRPr sz="1200"/>
            </a:lvl5pPr>
            <a:lvl6pPr marL="1468003">
              <a:defRPr sz="1200"/>
            </a:lvl6pPr>
            <a:lvl7pPr marL="1468003">
              <a:defRPr sz="1200"/>
            </a:lvl7pPr>
            <a:lvl8pPr marL="1468003">
              <a:defRPr sz="1200"/>
            </a:lvl8pPr>
            <a:lvl9pPr marL="1468003"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8" y="2819402"/>
            <a:ext cx="3313277" cy="3352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468003">
              <a:defRPr sz="1200"/>
            </a:lvl6pPr>
            <a:lvl7pPr marL="1468003">
              <a:defRPr sz="1200" baseline="0"/>
            </a:lvl7pPr>
            <a:lvl8pPr marL="1468003">
              <a:defRPr sz="1200" baseline="0"/>
            </a:lvl8pPr>
            <a:lvl9pPr marL="1468003"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905000"/>
            <a:ext cx="3313277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74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142108" y="1514475"/>
            <a:ext cx="7929246" cy="64008"/>
            <a:chOff x="1522413" y="1514475"/>
            <a:chExt cx="10569575" cy="64008"/>
          </a:xfrm>
          <a:solidFill>
            <a:schemeClr val="tx2"/>
          </a:solidFill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ln>
                  <a:noFill/>
                </a:ln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579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725061" cy="447671"/>
          </a:xfrm>
          <a:ln>
            <a:noFill/>
          </a:ln>
        </p:spPr>
        <p:txBody>
          <a:bodyPr/>
          <a:lstStyle>
            <a:lvl1pPr algn="l">
              <a:defRPr sz="2000" b="1"/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9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3314242" y="1630824"/>
            <a:ext cx="4719500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3436" y="1905000"/>
            <a:ext cx="4253068" cy="4038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 baseline="0"/>
            </a:lvl7pPr>
            <a:lvl8pPr>
              <a:defRPr sz="1200" baseline="0"/>
            </a:lvl8pPr>
            <a:lvl9pPr>
              <a:defRPr sz="12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2107" y="3429000"/>
            <a:ext cx="2057936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 anchor="b">
            <a:noAutofit/>
          </a:bodyPr>
          <a:lstStyle>
            <a:lvl1pPr algn="l">
              <a:defRPr sz="2401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76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085908" y="1630824"/>
            <a:ext cx="4719500" cy="4575885"/>
            <a:chOff x="4417839" y="1630821"/>
            <a:chExt cx="6291028" cy="4575885"/>
          </a:xfrm>
          <a:solidFill>
            <a:schemeClr val="tx2"/>
          </a:solidFill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  <a:grpFill/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grpFill/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grpFill/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35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09719" y="1884311"/>
            <a:ext cx="4253068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1014" y="3411748"/>
            <a:ext cx="2057936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</p:spPr>
        <p:txBody>
          <a:bodyPr anchor="b">
            <a:noAutofit/>
          </a:bodyPr>
          <a:lstStyle>
            <a:lvl1pPr algn="l">
              <a:defRPr sz="2401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54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58288" y="6400801"/>
            <a:ext cx="933137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8" y="6400801"/>
            <a:ext cx="474468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38" y="6413501"/>
            <a:ext cx="857475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rgbClr val="FF6D6D"/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8" y="1905000"/>
            <a:ext cx="6859786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9" y="274638"/>
            <a:ext cx="68597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471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13" name="S_Bubbles.wav"/>
          </p:stSnd>
        </p:sndAc>
      </p:transition>
    </mc:Choice>
    <mc:Fallback xmlns="">
      <p:transition spd="slow">
        <p:fade/>
        <p:sndAc>
          <p:stSnd>
            <p:snd r:embed="rId14" name="S_Bubbles.wav"/>
          </p:stSnd>
        </p:sndAc>
      </p:transition>
    </mc:Fallback>
  </mc:AlternateContent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40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05795" indent="-205795" algn="l" defTabSz="685983" rtl="0" eaLnBrk="1" latinLnBrk="0" hangingPunct="1">
        <a:lnSpc>
          <a:spcPct val="90000"/>
        </a:lnSpc>
        <a:spcBef>
          <a:spcPts val="13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432169" indent="-205795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500" kern="1200">
          <a:solidFill>
            <a:schemeClr val="bg1"/>
          </a:solidFill>
          <a:latin typeface="+mn-lt"/>
          <a:ea typeface="+mn-ea"/>
          <a:cs typeface="+mn-cs"/>
        </a:defRPr>
      </a:lvl2pPr>
      <a:lvl3pPr marL="603665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350" kern="1200">
          <a:solidFill>
            <a:schemeClr val="bg1"/>
          </a:solidFill>
          <a:latin typeface="+mn-lt"/>
          <a:ea typeface="+mn-ea"/>
          <a:cs typeface="+mn-cs"/>
        </a:defRPr>
      </a:lvl3pPr>
      <a:lvl4pPr marL="775161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946656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1118152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1289648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7pPr>
      <a:lvl8pPr marL="1461144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10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1632639" indent="-171496" algn="l" defTabSz="685983" rtl="0" eaLnBrk="1" latinLnBrk="0" hangingPunct="1">
        <a:lnSpc>
          <a:spcPct val="90000"/>
        </a:lnSpc>
        <a:spcBef>
          <a:spcPts val="450"/>
        </a:spcBef>
        <a:buClr>
          <a:schemeClr val="tx2"/>
        </a:buClr>
        <a:buSzPct val="80000"/>
        <a:buFont typeface="Wingdings 3" panose="05040102010807070707" pitchFamily="18" charset="2"/>
        <a:buChar char="u"/>
        <a:defRPr sz="12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326341" y="2057400"/>
            <a:ext cx="4495800" cy="228600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" y="586669"/>
            <a:ext cx="25908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ربيع الثاني 1438هـ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1" y="4881282"/>
            <a:ext cx="5310184" cy="1143000"/>
          </a:xfrm>
        </p:spPr>
        <p:txBody>
          <a:bodyPr>
            <a:normAutofit fontScale="92500"/>
          </a:bodyPr>
          <a:lstStyle/>
          <a:p>
            <a:pPr algn="ctr" rtl="1"/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إعداد / بندر بن عايض بن صنيتان العتيبي</a:t>
            </a:r>
          </a:p>
          <a:p>
            <a:pPr algn="ctr" rtl="1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1"/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شارك في التصميم / أحمد بن عبدالعزيز الكندري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850777" y="2838137"/>
            <a:ext cx="3468010" cy="1200463"/>
          </a:xfrm>
        </p:spPr>
        <p:txBody>
          <a:bodyPr/>
          <a:lstStyle/>
          <a:p>
            <a:pPr algn="ctr"/>
            <a:r>
              <a:rPr lang="ar-SA" sz="10000" b="1" dirty="0">
                <a:solidFill>
                  <a:schemeClr val="tx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فقه المواريث</a:t>
            </a:r>
            <a:endParaRPr lang="en-US" sz="10000" b="1" dirty="0">
              <a:solidFill>
                <a:schemeClr val="tx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4152" y="5943600"/>
            <a:ext cx="371565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bander185@gmail.com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421136" y="2133600"/>
            <a:ext cx="4306210" cy="2133600"/>
          </a:xfrm>
          <a:prstGeom prst="roundRect">
            <a:avLst/>
          </a:prstGeom>
          <a:noFill/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/>
          <p:cNvSpPr/>
          <p:nvPr/>
        </p:nvSpPr>
        <p:spPr>
          <a:xfrm>
            <a:off x="6019800" y="304800"/>
            <a:ext cx="2819400" cy="12954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على المذهب</a:t>
            </a:r>
          </a:p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الحنبلي</a:t>
            </a:r>
          </a:p>
        </p:txBody>
      </p:sp>
    </p:spTree>
    <p:extLst>
      <p:ext uri="{BB962C8B-B14F-4D97-AF65-F5344CB8AC3E}">
        <p14:creationId xmlns:p14="http://schemas.microsoft.com/office/powerpoint/2010/main" val="57531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3" name="S_Bubbles.wav"/>
          </p:stSnd>
        </p:sndAc>
      </p:transition>
    </mc:Choice>
    <mc:Fallback xmlns="">
      <p:transition spd="slow">
        <p:fade/>
        <p:sndAc>
          <p:stSnd>
            <p:snd r:embed="rId6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الزوجة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10</a:t>
            </a:r>
            <a:endParaRPr lang="en-US" dirty="0"/>
          </a:p>
        </p:txBody>
      </p:sp>
      <p:sp>
        <p:nvSpPr>
          <p:cNvPr id="6" name="Flowchart: Terminator 5"/>
          <p:cNvSpPr/>
          <p:nvPr/>
        </p:nvSpPr>
        <p:spPr>
          <a:xfrm>
            <a:off x="6172200" y="1828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83339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1" name="Rectangular Callout 10"/>
          <p:cNvSpPr/>
          <p:nvPr/>
        </p:nvSpPr>
        <p:spPr>
          <a:xfrm>
            <a:off x="3310467" y="1981200"/>
            <a:ext cx="2590800" cy="1447800"/>
          </a:xfrm>
          <a:prstGeom prst="wedgeRectCallout">
            <a:avLst>
              <a:gd name="adj1" fmla="val 8508"/>
              <a:gd name="adj2" fmla="val 70870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     ابن الابن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      بنت الابن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86200" y="36576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6857"/>
              </p:ext>
            </p:extLst>
          </p:nvPr>
        </p:nvGraphicFramePr>
        <p:xfrm>
          <a:off x="5257800" y="4831080"/>
          <a:ext cx="3657600" cy="12649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53100" y="5560469"/>
            <a:ext cx="9525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454407"/>
              </p:ext>
            </p:extLst>
          </p:nvPr>
        </p:nvGraphicFramePr>
        <p:xfrm>
          <a:off x="228600" y="4800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55604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60960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763" y="1043869"/>
            <a:ext cx="240083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يشتركن في الفرض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304800" y="501742"/>
            <a:ext cx="2895600" cy="1031438"/>
          </a:xfrm>
          <a:prstGeom prst="wedgeRectCallout">
            <a:avLst>
              <a:gd name="adj1" fmla="val 60116"/>
              <a:gd name="adj2" fmla="val -8448"/>
            </a:avLst>
          </a:prstGeom>
          <a:noFill/>
          <a:ln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" y="5334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أكثر من زوجة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4" grpId="0"/>
      <p:bldP spid="15" grpId="0"/>
      <p:bldP spid="16" grpId="0" animBg="1"/>
      <p:bldP spid="18" grpId="0"/>
      <p:bldP spid="21" grpId="0"/>
      <p:bldP spid="8" grpId="0"/>
      <p:bldP spid="9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11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الزوج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6172200" y="1828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83339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1" name="Rectangular Callout 10"/>
          <p:cNvSpPr/>
          <p:nvPr/>
        </p:nvSpPr>
        <p:spPr>
          <a:xfrm>
            <a:off x="3310467" y="1981200"/>
            <a:ext cx="2590800" cy="1447800"/>
          </a:xfrm>
          <a:prstGeom prst="wedgeRectCallout">
            <a:avLst>
              <a:gd name="adj1" fmla="val 8508"/>
              <a:gd name="adj2" fmla="val 70870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     ابن الابن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      بنت الابن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2667000"/>
            <a:ext cx="205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</a:t>
            </a:r>
          </a:p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886200" y="36576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183458"/>
              </p:ext>
            </p:extLst>
          </p:nvPr>
        </p:nvGraphicFramePr>
        <p:xfrm>
          <a:off x="5257800" y="4831080"/>
          <a:ext cx="3657600" cy="12649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562600" y="5560469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623137"/>
              </p:ext>
            </p:extLst>
          </p:nvPr>
        </p:nvGraphicFramePr>
        <p:xfrm>
          <a:off x="228600" y="4800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</a:t>
                      </a:r>
                      <a:r>
                        <a:rPr lang="ar-SA" sz="3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55604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60960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02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4" grpId="0"/>
      <p:bldP spid="15" grpId="0"/>
      <p:bldP spid="16" grpId="0" animBg="1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Terminator 14"/>
          <p:cNvSpPr/>
          <p:nvPr/>
        </p:nvSpPr>
        <p:spPr>
          <a:xfrm>
            <a:off x="5117143" y="3886200"/>
            <a:ext cx="38862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12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882153" y="152400"/>
            <a:ext cx="3429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البنت و بنت الابن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477000" y="12192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295400" y="12192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2819400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منفردة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3350669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83306" y="4010711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بنت الابن عن البنت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2600" y="4581739"/>
            <a:ext cx="3048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 الأعلى منها.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281940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اثنتان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فأكثر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350669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581739"/>
            <a:ext cx="3048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           الوارث الأعلى منها.</a:t>
            </a:r>
          </a:p>
        </p:txBody>
      </p:sp>
      <p:sp>
        <p:nvSpPr>
          <p:cNvPr id="16" name="Flowchart: Terminator 15"/>
          <p:cNvSpPr/>
          <p:nvPr/>
        </p:nvSpPr>
        <p:spPr>
          <a:xfrm>
            <a:off x="152400" y="3886200"/>
            <a:ext cx="38862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18563" y="4010711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بنت الابن عن البنت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67400" y="5692069"/>
            <a:ext cx="2590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 البنت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" y="5650671"/>
            <a:ext cx="4419600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 بنت الابن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</a:t>
            </a:r>
          </a:p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أخوها </a:t>
            </a:r>
            <a:r>
              <a:rPr lang="ar-SA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ابن عمها المساوي لها.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 animBg="1"/>
      <p:bldP spid="17" grpId="0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13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88154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5363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584948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3108960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77655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5363" y="5560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55435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995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400" y="5562600"/>
            <a:ext cx="10292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5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14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858000" y="228600"/>
            <a:ext cx="1889760" cy="188976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7400" y="32004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438400"/>
            <a:ext cx="8382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تحصل بنات الابن على السدس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 كنّ واحدة أو أكثر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741" y="3884069"/>
            <a:ext cx="7391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الفرع الوارث الأعلى منها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صاحبة النصف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معها السدس تكملة الثلثين.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5029200"/>
            <a:ext cx="29413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تكملة الثلثين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019800" y="5690791"/>
            <a:ext cx="1569720" cy="557609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62600" y="5708721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86200" y="5690791"/>
            <a:ext cx="1569720" cy="55346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676400" y="5708720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ثلثين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383280" y="5708721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334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الأولى: </a:t>
            </a: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/    بنت   /    بنتان.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0" y="1196269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الثانية: </a:t>
            </a: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ابن/ بنت ابن / بنتا ابن.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048000" y="914400"/>
            <a:ext cx="19812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209800" y="838200"/>
            <a:ext cx="838200" cy="3580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2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15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917584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912224"/>
              </p:ext>
            </p:extLst>
          </p:nvPr>
        </p:nvGraphicFramePr>
        <p:xfrm>
          <a:off x="5029200" y="42519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95363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5364" y="5547360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835936"/>
              </p:ext>
            </p:extLst>
          </p:nvPr>
        </p:nvGraphicFramePr>
        <p:xfrm>
          <a:off x="457200" y="18288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23363" y="2588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3124200"/>
            <a:ext cx="11440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457201" y="5257800"/>
            <a:ext cx="4419600" cy="1143000"/>
          </a:xfrm>
          <a:prstGeom prst="homePlat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لاستغراق البنتين الثلثين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3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  <p:bldP spid="19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Terminator 14"/>
          <p:cNvSpPr/>
          <p:nvPr/>
        </p:nvSpPr>
        <p:spPr>
          <a:xfrm>
            <a:off x="4953000" y="4338918"/>
            <a:ext cx="40386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16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882153" y="152400"/>
            <a:ext cx="3429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الأخوات لغير 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781800" y="605118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945778" y="605118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52447" y="220531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منفردة.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7694" y="272314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4489187"/>
            <a:ext cx="39999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الأخت لأب على الشقيقة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3000" y="3236259"/>
            <a:ext cx="3962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399" y="2203187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اثنتان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فأكثر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199" y="2662518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06037" y="5750342"/>
            <a:ext cx="2604247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الأخ الشقيق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0600" y="3768885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09883" y="5166023"/>
            <a:ext cx="3810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الشقائق.</a:t>
            </a:r>
          </a:p>
        </p:txBody>
      </p:sp>
      <p:sp>
        <p:nvSpPr>
          <p:cNvPr id="22" name="Flowchart: Terminator 21"/>
          <p:cNvSpPr/>
          <p:nvPr/>
        </p:nvSpPr>
        <p:spPr>
          <a:xfrm>
            <a:off x="76200" y="4338918"/>
            <a:ext cx="4038600" cy="683668"/>
          </a:xfrm>
          <a:prstGeom prst="flowChartTerminator">
            <a:avLst/>
          </a:prstGeom>
          <a:solidFill>
            <a:schemeClr val="bg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" y="4489187"/>
            <a:ext cx="39999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تزيد الأخت لأب على الشقيقة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058" y="3195918"/>
            <a:ext cx="3962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وجود الفرع الوارث.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-26895" y="3746474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1012" y="5145742"/>
            <a:ext cx="3810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8541" y="5763789"/>
            <a:ext cx="2838182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</a:p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الأخ لأب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430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29" name="Rectangular Callout 28"/>
          <p:cNvSpPr/>
          <p:nvPr/>
        </p:nvSpPr>
        <p:spPr>
          <a:xfrm>
            <a:off x="4038600" y="1371600"/>
            <a:ext cx="2590800" cy="979359"/>
          </a:xfrm>
          <a:prstGeom prst="wedgeRectCallout">
            <a:avLst>
              <a:gd name="adj1" fmla="val -56565"/>
              <a:gd name="adj2" fmla="val -25415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الأصل الوارث</a:t>
            </a:r>
          </a:p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      أب الأب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7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22222E-6 C -0.00191 -0.00347 -0.00642 -0.03241 0.01094 -0.05185 C 0.01805 -0.03981 0.03038 -0.0375 0.03489 -0.02523 C 0.03958 -0.01319 0.0401 0.00093 0.03785 0.02153 C 0.02882 0.03866 0.025 0.04422 0.0026 0.05602 C -0.01354 0.04676 -0.03698 0.04722 -0.0375 0.02361 C -0.04531 0.01111 -0.04653 -0.01574 -0.03663 -0.03472 C -0.02656 -0.05393 -0.01997 -0.04537 -0.00087 -0.04838 C -0.00399 -0.02384 0.00087 0.00301 -0.00017 -2.22222E-6 Z " pathEditMode="relative" rAng="0" ptsTypes="AAAAAAAAA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18" grpId="0"/>
      <p:bldP spid="21" grpId="0"/>
      <p:bldP spid="22" grpId="0" animBg="1"/>
      <p:bldP spid="23" grpId="0"/>
      <p:bldP spid="24" grpId="0"/>
      <p:bldP spid="25" grpId="0"/>
      <p:bldP spid="26" grpId="0"/>
      <p:bldP spid="27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17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20096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7422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64013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294" y="3108960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793255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08810" y="5560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980318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995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400" y="5562600"/>
            <a:ext cx="10292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6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18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979920" y="76200"/>
            <a:ext cx="178308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80847" y="22860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036" y="1752600"/>
            <a:ext cx="861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تحصل الأخوات لأب على السدس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 كنّ واحدة أو أكثر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2819400"/>
            <a:ext cx="31779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6259" y="4970929"/>
            <a:ext cx="294132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تكملة الثلثين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979459" y="5631632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22259" y="5627484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845859" y="5623001"/>
            <a:ext cx="15697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636059" y="5640931"/>
            <a:ext cx="1569720" cy="499672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ثلثين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342939" y="5627484"/>
            <a:ext cx="350520" cy="535531"/>
          </a:xfrm>
          <a:prstGeom prst="round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40306" y="3361765"/>
            <a:ext cx="4114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1695" y="3861657"/>
            <a:ext cx="80099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 الشقائق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الشقيقة صاحبة النصف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معها السدس تكملة الثلثين.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" y="533400"/>
            <a:ext cx="55626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شقيق /    أخت شقيقة  /    أختان شقيقتان.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0" y="1196269"/>
            <a:ext cx="55626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لأب    /    أخت لأب    / أختان لأب.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688080" y="914400"/>
            <a:ext cx="198120" cy="381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667000" y="937331"/>
            <a:ext cx="838200" cy="3580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08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8" grpId="0"/>
      <p:bldP spid="19" grpId="0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19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50719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31220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637731"/>
              </p:ext>
            </p:extLst>
          </p:nvPr>
        </p:nvGraphicFramePr>
        <p:xfrm>
          <a:off x="5029200" y="42519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95363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5364" y="5547360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111856"/>
              </p:ext>
            </p:extLst>
          </p:nvPr>
        </p:nvGraphicFramePr>
        <p:xfrm>
          <a:off x="457200" y="18288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23363" y="2588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3124200"/>
            <a:ext cx="11440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457201" y="5257800"/>
            <a:ext cx="4419600" cy="1143000"/>
          </a:xfrm>
          <a:prstGeom prst="homePlat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لاستغراق الشقيقتين الثلثين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5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  <p:bldP spid="19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180974"/>
            <a:ext cx="420262" cy="276226"/>
          </a:xfrm>
        </p:spPr>
        <p:txBody>
          <a:bodyPr/>
          <a:lstStyle/>
          <a:p>
            <a:r>
              <a:rPr lang="ar-SA" sz="2000" b="1" dirty="0"/>
              <a:t>2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مقدمة في فقه المواريث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الوارثون من الرجال والنساء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أصحاب الفروض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ar-SA" sz="4000" b="1" dirty="0"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600" b="1" dirty="0">
                <a:latin typeface="Arial" panose="020B0604020202020204" pitchFamily="34" charset="0"/>
                <a:cs typeface="Arial" panose="020B0604020202020204" pitchFamily="34" charset="0"/>
              </a:rPr>
              <a:t>المرحلة الأولى</a:t>
            </a:r>
            <a:endParaRPr 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34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الإخوة لأم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20</a:t>
            </a:r>
            <a:endParaRPr lang="en-US" dirty="0"/>
          </a:p>
        </p:txBody>
      </p:sp>
      <p:sp>
        <p:nvSpPr>
          <p:cNvPr id="6" name="Flowchart: Terminator 5"/>
          <p:cNvSpPr/>
          <p:nvPr/>
        </p:nvSpPr>
        <p:spPr>
          <a:xfrm>
            <a:off x="6172200" y="1066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990600" y="10668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6976" y="18288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اثنان فأكثر.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168360"/>
              </p:ext>
            </p:extLst>
          </p:nvPr>
        </p:nvGraphicFramePr>
        <p:xfrm>
          <a:off x="5257800" y="351864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53100" y="4204447"/>
            <a:ext cx="9525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7860"/>
              </p:ext>
            </p:extLst>
          </p:nvPr>
        </p:nvGraphicFramePr>
        <p:xfrm>
          <a:off x="228600" y="35052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4763" y="4265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480060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1538" y="2286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عدم الفرع الوارث.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94856" y="2767542"/>
            <a:ext cx="4624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عدم الأصل الوارث المذكر.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56330" y="1828800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منفرد.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92306" y="2286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عدم الفرع الوارث.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-76200" y="2780554"/>
            <a:ext cx="462489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عدم الأصل الوارث المذكر.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91200" y="4836258"/>
            <a:ext cx="952500" cy="48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4751" y="5374341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4800600" y="5562600"/>
            <a:ext cx="3733800" cy="762000"/>
          </a:xfrm>
          <a:prstGeom prst="wedgeRoundRectCallout">
            <a:avLst>
              <a:gd name="adj1" fmla="val 33909"/>
              <a:gd name="adj2" fmla="val -78677"/>
              <a:gd name="adj3" fmla="val 16667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للذكر مثل نصيب الأنثى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19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71704"/>
              </p:ext>
            </p:extLst>
          </p:nvPr>
        </p:nvGraphicFramePr>
        <p:xfrm>
          <a:off x="5029200" y="1811767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1941" y="3122069"/>
            <a:ext cx="1483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025163"/>
              </p:ext>
            </p:extLst>
          </p:nvPr>
        </p:nvGraphicFramePr>
        <p:xfrm>
          <a:off x="533400" y="181356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</a:t>
                      </a:r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469" y="3108960"/>
            <a:ext cx="15133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محجوبتان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3647" y="37316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5447" y="3731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338056"/>
              </p:ext>
            </p:extLst>
          </p:nvPr>
        </p:nvGraphicFramePr>
        <p:xfrm>
          <a:off x="2805953" y="4574689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947684" y="5257800"/>
            <a:ext cx="15481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محجوبتان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4200" y="5869751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9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9" grpId="0" animBg="1"/>
      <p:bldP spid="20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22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630706" y="152400"/>
            <a:ext cx="1905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الأم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477000" y="9144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295400" y="914400"/>
            <a:ext cx="1447800" cy="144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1" y="2658256"/>
            <a:ext cx="39623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وجود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1" y="3269987"/>
            <a:ext cx="4495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وجود الجمع من الإخوة.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2658256"/>
            <a:ext cx="3429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الفرع الوارث.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269987"/>
            <a:ext cx="4191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ar-SA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</a:t>
            </a:r>
            <a:r>
              <a:rPr lang="ar-SA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الجمع من الإخوة.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5341" y="4542270"/>
            <a:ext cx="5257800" cy="86793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المقصود بالجمع من الإخوة: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اثنان فأكثر بأي صفة كانت ، ذكوراً أو إناثاً أو من الجنسين 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4401" y="3839246"/>
            <a:ext cx="4495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أن لا تكون احدى العمريتين.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9124" y="5715000"/>
            <a:ext cx="6152646" cy="838200"/>
          </a:xfrm>
          <a:prstGeom prst="rect">
            <a:avLst/>
          </a:prstGeom>
          <a:noFill/>
          <a:ln w="317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09124" y="5867400"/>
            <a:ext cx="6152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يشترط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الإخوة لحجب الأم كونهم وارثين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63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11" grpId="0"/>
      <p:bldP spid="12" grpId="0"/>
      <p:bldP spid="20" grpId="0" animBg="1"/>
      <p:bldP spid="18" grpId="0"/>
      <p:bldP spid="10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23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807490"/>
              </p:ext>
            </p:extLst>
          </p:nvPr>
        </p:nvGraphicFramePr>
        <p:xfrm>
          <a:off x="5029200" y="1811767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1941" y="3122069"/>
            <a:ext cx="1483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78647"/>
              </p:ext>
            </p:extLst>
          </p:nvPr>
        </p:nvGraphicFramePr>
        <p:xfrm>
          <a:off x="533400" y="181356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أخوين 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6469" y="3108960"/>
            <a:ext cx="15133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3647" y="37316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5049" y="3731669"/>
            <a:ext cx="102686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236975"/>
              </p:ext>
            </p:extLst>
          </p:nvPr>
        </p:nvGraphicFramePr>
        <p:xfrm>
          <a:off x="2805953" y="4574689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947684" y="5257800"/>
            <a:ext cx="15481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00400" y="5869751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25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9" grpId="0" animBg="1"/>
      <p:bldP spid="20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24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630706" y="152400"/>
            <a:ext cx="19050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الجدة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0" y="4953000"/>
            <a:ext cx="6096000" cy="5355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الوارثة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أم الأب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أم أب الأب.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مخطط انسيابي: تحضير 5"/>
          <p:cNvSpPr/>
          <p:nvPr/>
        </p:nvSpPr>
        <p:spPr>
          <a:xfrm>
            <a:off x="762000" y="1371600"/>
            <a:ext cx="1905000" cy="1295400"/>
          </a:xfrm>
          <a:prstGeom prst="flowChartPreparati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630706" y="1752600"/>
            <a:ext cx="513229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عدم وجود الأم أو جدة أدنى منها.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65696"/>
              </p:ext>
            </p:extLst>
          </p:nvPr>
        </p:nvGraphicFramePr>
        <p:xfrm>
          <a:off x="5181600" y="2895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6" name="TextBox 5"/>
          <p:cNvSpPr txBox="1"/>
          <p:nvPr/>
        </p:nvSpPr>
        <p:spPr>
          <a:xfrm>
            <a:off x="5562600" y="4205902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5447763" y="3657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37695"/>
              </p:ext>
            </p:extLst>
          </p:nvPr>
        </p:nvGraphicFramePr>
        <p:xfrm>
          <a:off x="304800" y="2895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3" name="TextBox 4"/>
          <p:cNvSpPr txBox="1"/>
          <p:nvPr/>
        </p:nvSpPr>
        <p:spPr>
          <a:xfrm>
            <a:off x="570963" y="3657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570964" y="4205902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محجوبة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967753" y="56388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القريبة: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تحجب البعيدة مطلقاً.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13139" y="4953000"/>
            <a:ext cx="953661" cy="838200"/>
          </a:xfrm>
          <a:prstGeom prst="wedgeRoundRectCallout">
            <a:avLst>
              <a:gd name="adj1" fmla="val 96201"/>
              <a:gd name="adj2" fmla="val 9769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ثلاث</a:t>
            </a:r>
          </a:p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جدات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1981200" y="6225469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ترث مع ابنها ولا يحجبها.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7924800" y="5431267"/>
            <a:ext cx="1066800" cy="838200"/>
          </a:xfrm>
          <a:prstGeom prst="wedgeRoundRectCallout">
            <a:avLst>
              <a:gd name="adj1" fmla="val -112720"/>
              <a:gd name="adj2" fmla="val 73940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وكذلك</a:t>
            </a:r>
          </a:p>
          <a:p>
            <a:pPr algn="ctr" rtl="1"/>
            <a:r>
              <a:rPr lang="ar-SA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الجد</a:t>
            </a:r>
          </a:p>
        </p:txBody>
      </p:sp>
    </p:spTree>
    <p:extLst>
      <p:ext uri="{BB962C8B-B14F-4D97-AF65-F5344CB8AC3E}">
        <p14:creationId xmlns:p14="http://schemas.microsoft.com/office/powerpoint/2010/main" val="390511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6" grpId="0" animBg="1"/>
      <p:bldP spid="9" grpId="0"/>
      <p:bldP spid="16" grpId="0"/>
      <p:bldP spid="24" grpId="0"/>
      <p:bldP spid="28" grpId="0" animBg="1"/>
      <p:bldP spid="4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55" name="Group 16"/>
          <p:cNvGrpSpPr>
            <a:grpSpLocks/>
          </p:cNvGrpSpPr>
          <p:nvPr/>
        </p:nvGrpSpPr>
        <p:grpSpPr bwMode="auto">
          <a:xfrm>
            <a:off x="6865938" y="1052513"/>
            <a:ext cx="1990725" cy="1042987"/>
            <a:chOff x="6341" y="7924"/>
            <a:chExt cx="2700" cy="1080"/>
          </a:xfrm>
        </p:grpSpPr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7" name="Text Box 18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عائشة (</a:t>
              </a:r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جدة</a:t>
              </a:r>
              <a:r>
                <a:rPr lang="ar-KW" altLang="en-US" sz="18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)</a:t>
              </a:r>
              <a:endParaRPr lang="en-US" altLang="en-US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19"/>
          <p:cNvGrpSpPr>
            <a:grpSpLocks/>
          </p:cNvGrpSpPr>
          <p:nvPr/>
        </p:nvGrpSpPr>
        <p:grpSpPr bwMode="auto">
          <a:xfrm>
            <a:off x="4665663" y="1077913"/>
            <a:ext cx="1957387" cy="1044575"/>
            <a:chOff x="6341" y="7924"/>
            <a:chExt cx="2700" cy="1080"/>
          </a:xfrm>
        </p:grpSpPr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هند</a:t>
              </a:r>
            </a:p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 (</a:t>
              </a:r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جدة</a:t>
              </a:r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)</a:t>
              </a:r>
              <a:endPara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Arabic Transparent" panose="020B0604020202020204" pitchFamily="34" charset="0"/>
              </a:endParaRPr>
            </a:p>
          </p:txBody>
        </p:sp>
      </p:grpSp>
      <p:grpSp>
        <p:nvGrpSpPr>
          <p:cNvPr id="61" name="Group 22"/>
          <p:cNvGrpSpPr>
            <a:grpSpLocks/>
          </p:cNvGrpSpPr>
          <p:nvPr/>
        </p:nvGrpSpPr>
        <p:grpSpPr bwMode="auto">
          <a:xfrm>
            <a:off x="2522538" y="1077913"/>
            <a:ext cx="1990725" cy="1044575"/>
            <a:chOff x="6341" y="7924"/>
            <a:chExt cx="2700" cy="1080"/>
          </a:xfrm>
        </p:grpSpPr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" name="Text Box 24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فاطمة (</a:t>
              </a:r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جدة</a:t>
              </a:r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)</a:t>
              </a:r>
              <a:endPara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Arabic Transparent" panose="020B0604020202020204" pitchFamily="34" charset="0"/>
              </a:endParaRPr>
            </a:p>
          </p:txBody>
        </p:sp>
      </p:grpSp>
      <p:grpSp>
        <p:nvGrpSpPr>
          <p:cNvPr id="64" name="Group 25"/>
          <p:cNvGrpSpPr>
            <a:grpSpLocks/>
          </p:cNvGrpSpPr>
          <p:nvPr/>
        </p:nvGrpSpPr>
        <p:grpSpPr bwMode="auto">
          <a:xfrm>
            <a:off x="360363" y="1052513"/>
            <a:ext cx="1990725" cy="1042987"/>
            <a:chOff x="6341" y="7924"/>
            <a:chExt cx="2700" cy="1080"/>
          </a:xfrm>
        </p:grpSpPr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6" name="Text Box 27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سارة (</a:t>
              </a:r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جدة</a:t>
              </a:r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)</a:t>
              </a:r>
              <a:endParaRPr lang="en-US" altLang="en-US" sz="2400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7" name="Group 28"/>
          <p:cNvGrpSpPr>
            <a:grpSpLocks/>
          </p:cNvGrpSpPr>
          <p:nvPr/>
        </p:nvGrpSpPr>
        <p:grpSpPr bwMode="auto">
          <a:xfrm>
            <a:off x="7231063" y="2809875"/>
            <a:ext cx="1531937" cy="695325"/>
            <a:chOff x="6341" y="7924"/>
            <a:chExt cx="2700" cy="1080"/>
          </a:xfrm>
        </p:grpSpPr>
        <p:sp>
          <p:nvSpPr>
            <p:cNvPr id="68" name="Oval 29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9" name="Text Box 30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محمد</a:t>
              </a:r>
              <a:endParaRPr lang="en-US" altLang="en-US" sz="2400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31"/>
          <p:cNvGrpSpPr>
            <a:grpSpLocks/>
          </p:cNvGrpSpPr>
          <p:nvPr/>
        </p:nvGrpSpPr>
        <p:grpSpPr bwMode="auto">
          <a:xfrm>
            <a:off x="4819650" y="2819400"/>
            <a:ext cx="1531938" cy="695325"/>
            <a:chOff x="6341" y="7924"/>
            <a:chExt cx="2700" cy="1080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2" name="Text Box 33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آمنه</a:t>
              </a:r>
              <a:endParaRPr lang="en-US" altLang="en-US" sz="2400" b="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3" name="Group 34"/>
          <p:cNvGrpSpPr>
            <a:grpSpLocks/>
          </p:cNvGrpSpPr>
          <p:nvPr/>
        </p:nvGrpSpPr>
        <p:grpSpPr bwMode="auto">
          <a:xfrm>
            <a:off x="2811463" y="2743200"/>
            <a:ext cx="1531937" cy="695325"/>
            <a:chOff x="6341" y="7924"/>
            <a:chExt cx="2700" cy="1080"/>
          </a:xfrm>
        </p:grpSpPr>
        <p:sp>
          <p:nvSpPr>
            <p:cNvPr id="74" name="Oval 35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5" name="Text Box 36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خوله</a:t>
              </a:r>
              <a:endParaRPr lang="en-US" altLang="en-US" sz="2400" b="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6" name="Group 37"/>
          <p:cNvGrpSpPr>
            <a:grpSpLocks/>
          </p:cNvGrpSpPr>
          <p:nvPr/>
        </p:nvGrpSpPr>
        <p:grpSpPr bwMode="auto">
          <a:xfrm>
            <a:off x="666750" y="2667000"/>
            <a:ext cx="1531938" cy="695325"/>
            <a:chOff x="6341" y="7924"/>
            <a:chExt cx="2700" cy="1080"/>
          </a:xfrm>
        </p:grpSpPr>
        <p:sp>
          <p:nvSpPr>
            <p:cNvPr id="77" name="Oval 38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أسماء</a:t>
              </a:r>
              <a:endParaRPr lang="en-US" altLang="en-US" sz="2400" b="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9" name="Group 40"/>
          <p:cNvGrpSpPr>
            <a:grpSpLocks/>
          </p:cNvGrpSpPr>
          <p:nvPr/>
        </p:nvGrpSpPr>
        <p:grpSpPr bwMode="auto">
          <a:xfrm>
            <a:off x="6181725" y="3962400"/>
            <a:ext cx="1531938" cy="695325"/>
            <a:chOff x="6341" y="7924"/>
            <a:chExt cx="2700" cy="1080"/>
          </a:xfrm>
        </p:grpSpPr>
        <p:sp>
          <p:nvSpPr>
            <p:cNvPr id="80" name="Oval 41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1" name="Text Box 42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سالم</a:t>
              </a:r>
              <a:endParaRPr lang="en-US" altLang="en-US" sz="3200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2" name="Group 43"/>
          <p:cNvGrpSpPr>
            <a:grpSpLocks/>
          </p:cNvGrpSpPr>
          <p:nvPr/>
        </p:nvGrpSpPr>
        <p:grpSpPr bwMode="auto">
          <a:xfrm>
            <a:off x="3657600" y="3886200"/>
            <a:ext cx="1531937" cy="695325"/>
            <a:chOff x="6341" y="7924"/>
            <a:chExt cx="2700" cy="1080"/>
          </a:xfrm>
        </p:grpSpPr>
        <p:sp>
          <p:nvSpPr>
            <p:cNvPr id="83" name="Oval 44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4" name="Text Box 45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شيماء</a:t>
              </a:r>
              <a:endParaRPr lang="en-US" altLang="en-US" sz="2800" b="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5" name="Group 46"/>
          <p:cNvGrpSpPr>
            <a:grpSpLocks/>
          </p:cNvGrpSpPr>
          <p:nvPr/>
        </p:nvGrpSpPr>
        <p:grpSpPr bwMode="auto">
          <a:xfrm>
            <a:off x="5173663" y="5005388"/>
            <a:ext cx="1531937" cy="695325"/>
            <a:chOff x="6341" y="7924"/>
            <a:chExt cx="2700" cy="1080"/>
          </a:xfrm>
        </p:grpSpPr>
        <p:sp>
          <p:nvSpPr>
            <p:cNvPr id="86" name="Oval 47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7" name="Text Box 48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طارق</a:t>
              </a:r>
              <a:endParaRPr lang="en-US" altLang="en-US" sz="2400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8" name="Group 49"/>
          <p:cNvGrpSpPr>
            <a:grpSpLocks/>
          </p:cNvGrpSpPr>
          <p:nvPr/>
        </p:nvGrpSpPr>
        <p:grpSpPr bwMode="auto">
          <a:xfrm>
            <a:off x="2505075" y="5005388"/>
            <a:ext cx="1531938" cy="695325"/>
            <a:chOff x="6341" y="7924"/>
            <a:chExt cx="2700" cy="1080"/>
          </a:xfrm>
        </p:grpSpPr>
        <p:sp>
          <p:nvSpPr>
            <p:cNvPr id="89" name="Oval 50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0" name="Text Box 51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منيرة</a:t>
              </a:r>
              <a:endParaRPr lang="en-US" altLang="en-US" sz="2400" b="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1" name="Group 52"/>
          <p:cNvGrpSpPr>
            <a:grpSpLocks/>
          </p:cNvGrpSpPr>
          <p:nvPr/>
        </p:nvGrpSpPr>
        <p:grpSpPr bwMode="auto">
          <a:xfrm>
            <a:off x="3576637" y="5972175"/>
            <a:ext cx="1985963" cy="666750"/>
            <a:chOff x="6341" y="7924"/>
            <a:chExt cx="2700" cy="1080"/>
          </a:xfrm>
        </p:grpSpPr>
        <p:sp>
          <p:nvSpPr>
            <p:cNvPr id="92" name="Oval 53"/>
            <p:cNvSpPr>
              <a:spLocks noChangeArrowheads="1"/>
            </p:cNvSpPr>
            <p:nvPr/>
          </p:nvSpPr>
          <p:spPr bwMode="auto">
            <a:xfrm>
              <a:off x="6341" y="7924"/>
              <a:ext cx="2700" cy="108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3" name="Text Box 54"/>
            <p:cNvSpPr txBox="1">
              <a:spLocks noChangeArrowheads="1"/>
            </p:cNvSpPr>
            <p:nvPr/>
          </p:nvSpPr>
          <p:spPr bwMode="auto">
            <a:xfrm>
              <a:off x="6821" y="8184"/>
              <a:ext cx="1620" cy="6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algn="ctr" eaLnBrk="1" hangingPunct="1"/>
              <a:r>
                <a:rPr lang="ar-KW" alt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خالد</a:t>
              </a:r>
              <a:r>
                <a:rPr lang="ar-SA" alt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Arabic Transparent" panose="020B0604020202020204" pitchFamily="34" charset="0"/>
                </a:rPr>
                <a:t>:ميت</a:t>
              </a:r>
              <a:endParaRPr lang="en-US" altLang="en-US" sz="2400" b="0" dirty="0">
                <a:solidFill>
                  <a:schemeClr val="tx1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94" name="Text Box 55"/>
          <p:cNvSpPr txBox="1">
            <a:spLocks noChangeArrowheads="1"/>
          </p:cNvSpPr>
          <p:nvPr/>
        </p:nvSpPr>
        <p:spPr bwMode="auto">
          <a:xfrm>
            <a:off x="6397625" y="3008313"/>
            <a:ext cx="765175" cy="5000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KW" altLang="en-US" sz="2400" dirty="0">
                <a:solidFill>
                  <a:srgbClr val="C00000"/>
                </a:solidFill>
                <a:cs typeface="Arial" panose="020B0604020202020204" pitchFamily="34" charset="0"/>
              </a:rPr>
              <a:t>زواج</a:t>
            </a:r>
            <a:endParaRPr lang="en-US" altLang="en-US" sz="24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95" name="Line 56"/>
          <p:cNvSpPr>
            <a:spLocks noChangeShapeType="1"/>
          </p:cNvSpPr>
          <p:nvPr/>
        </p:nvSpPr>
        <p:spPr bwMode="auto">
          <a:xfrm>
            <a:off x="7921625" y="2133600"/>
            <a:ext cx="71438" cy="6477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96" name="Line 57"/>
          <p:cNvSpPr>
            <a:spLocks noChangeShapeType="1"/>
          </p:cNvSpPr>
          <p:nvPr/>
        </p:nvSpPr>
        <p:spPr bwMode="auto">
          <a:xfrm>
            <a:off x="5545138" y="2133600"/>
            <a:ext cx="23812" cy="6286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97" name="Line 58"/>
          <p:cNvSpPr>
            <a:spLocks noChangeShapeType="1"/>
          </p:cNvSpPr>
          <p:nvPr/>
        </p:nvSpPr>
        <p:spPr bwMode="auto">
          <a:xfrm>
            <a:off x="3529013" y="2173288"/>
            <a:ext cx="47625" cy="5699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98" name="Line 59"/>
          <p:cNvSpPr>
            <a:spLocks noChangeShapeType="1"/>
          </p:cNvSpPr>
          <p:nvPr/>
        </p:nvSpPr>
        <p:spPr bwMode="auto">
          <a:xfrm>
            <a:off x="1368425" y="2133600"/>
            <a:ext cx="30163" cy="5445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99" name="Line 60"/>
          <p:cNvSpPr>
            <a:spLocks noChangeShapeType="1"/>
          </p:cNvSpPr>
          <p:nvPr/>
        </p:nvSpPr>
        <p:spPr bwMode="auto">
          <a:xfrm flipH="1">
            <a:off x="7100888" y="3505200"/>
            <a:ext cx="595312" cy="4381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0" name="Line 61"/>
          <p:cNvSpPr>
            <a:spLocks noChangeShapeType="1"/>
          </p:cNvSpPr>
          <p:nvPr/>
        </p:nvSpPr>
        <p:spPr bwMode="auto">
          <a:xfrm>
            <a:off x="5867400" y="3498850"/>
            <a:ext cx="766762" cy="4635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1" name="Line 62"/>
          <p:cNvSpPr>
            <a:spLocks noChangeShapeType="1"/>
          </p:cNvSpPr>
          <p:nvPr/>
        </p:nvSpPr>
        <p:spPr bwMode="auto">
          <a:xfrm>
            <a:off x="1431925" y="3352800"/>
            <a:ext cx="460375" cy="4635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2" name="Line 63"/>
          <p:cNvSpPr>
            <a:spLocks noChangeShapeType="1"/>
          </p:cNvSpPr>
          <p:nvPr/>
        </p:nvSpPr>
        <p:spPr bwMode="auto">
          <a:xfrm>
            <a:off x="2305050" y="4445000"/>
            <a:ext cx="574675" cy="5873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3" name="Line 64"/>
          <p:cNvSpPr>
            <a:spLocks noChangeShapeType="1"/>
          </p:cNvSpPr>
          <p:nvPr/>
        </p:nvSpPr>
        <p:spPr bwMode="auto">
          <a:xfrm>
            <a:off x="4972050" y="4491038"/>
            <a:ext cx="612775" cy="5794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4" name="Line 65"/>
          <p:cNvSpPr>
            <a:spLocks noChangeShapeType="1"/>
          </p:cNvSpPr>
          <p:nvPr/>
        </p:nvSpPr>
        <p:spPr bwMode="auto">
          <a:xfrm flipH="1">
            <a:off x="6092824" y="4657725"/>
            <a:ext cx="617538" cy="3714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5" name="Line 66"/>
          <p:cNvSpPr>
            <a:spLocks noChangeShapeType="1"/>
          </p:cNvSpPr>
          <p:nvPr/>
        </p:nvSpPr>
        <p:spPr bwMode="auto">
          <a:xfrm flipH="1">
            <a:off x="4802188" y="5624513"/>
            <a:ext cx="612775" cy="3476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06" name="Line 67"/>
          <p:cNvSpPr>
            <a:spLocks noChangeShapeType="1"/>
          </p:cNvSpPr>
          <p:nvPr/>
        </p:nvSpPr>
        <p:spPr bwMode="auto">
          <a:xfrm>
            <a:off x="3627438" y="5649913"/>
            <a:ext cx="460375" cy="3476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07" name="Group 68"/>
          <p:cNvGrpSpPr>
            <a:grpSpLocks/>
          </p:cNvGrpSpPr>
          <p:nvPr/>
        </p:nvGrpSpPr>
        <p:grpSpPr bwMode="auto">
          <a:xfrm>
            <a:off x="1187450" y="3810000"/>
            <a:ext cx="1714500" cy="731838"/>
            <a:chOff x="612" y="2454"/>
            <a:chExt cx="1080" cy="432"/>
          </a:xfrm>
        </p:grpSpPr>
        <p:sp>
          <p:nvSpPr>
            <p:cNvPr id="108" name="Oval 69"/>
            <p:cNvSpPr>
              <a:spLocks noChangeArrowheads="1"/>
            </p:cNvSpPr>
            <p:nvPr/>
          </p:nvSpPr>
          <p:spPr bwMode="auto">
            <a:xfrm>
              <a:off x="612" y="2454"/>
              <a:ext cx="1080" cy="432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9" name="Text Box 70"/>
            <p:cNvSpPr txBox="1">
              <a:spLocks noChangeArrowheads="1"/>
            </p:cNvSpPr>
            <p:nvPr/>
          </p:nvSpPr>
          <p:spPr bwMode="auto">
            <a:xfrm>
              <a:off x="812" y="2523"/>
              <a:ext cx="499" cy="31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90000" tIns="46800" rIns="90000" bIns="46800">
              <a:spAutoFit/>
            </a:bodyPr>
            <a:lstStyle>
              <a:lvl1pPr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1pPr>
              <a:lvl2pPr marL="742950" indent="-28575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2pPr>
              <a:lvl3pPr marL="11430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3pPr>
              <a:lvl4pPr marL="16002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4pPr>
              <a:lvl5pPr marL="2057400" indent="-228600" eaLnBrk="0" hangingPunct="0"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FF6600"/>
                  </a:solidFill>
                  <a:latin typeface="Tahoma" panose="020B0604030504040204" pitchFamily="34" charset="0"/>
                  <a:cs typeface="Akhbar MT" pitchFamily="2" charset="-7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ar-KW" altLang="en-US" sz="2800" dirty="0">
                  <a:solidFill>
                    <a:srgbClr val="0070C0"/>
                  </a:solidFill>
                  <a:cs typeface="Arial" panose="020B0604020202020204" pitchFamily="34" charset="0"/>
                </a:rPr>
                <a:t>حصة</a:t>
              </a:r>
              <a:endParaRPr lang="en-US" altLang="en-US" sz="2800" dirty="0">
                <a:solidFill>
                  <a:srgbClr val="0070C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10" name="Line 71"/>
          <p:cNvSpPr>
            <a:spLocks noChangeShapeType="1"/>
          </p:cNvSpPr>
          <p:nvPr/>
        </p:nvSpPr>
        <p:spPr bwMode="auto">
          <a:xfrm>
            <a:off x="3887788" y="3429000"/>
            <a:ext cx="360362" cy="4333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111" name="Text Box 72"/>
          <p:cNvSpPr txBox="1">
            <a:spLocks noChangeArrowheads="1"/>
          </p:cNvSpPr>
          <p:nvPr/>
        </p:nvSpPr>
        <p:spPr bwMode="auto">
          <a:xfrm>
            <a:off x="5200649" y="4005968"/>
            <a:ext cx="936625" cy="5000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KW" altLang="en-US" sz="2400" dirty="0">
                <a:solidFill>
                  <a:srgbClr val="C00000"/>
                </a:solidFill>
                <a:cs typeface="Arial" panose="020B0604020202020204" pitchFamily="34" charset="0"/>
              </a:rPr>
              <a:t>زواج</a:t>
            </a:r>
            <a:endParaRPr lang="en-US" altLang="en-US" sz="24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12" name="Text Box 73"/>
          <p:cNvSpPr txBox="1">
            <a:spLocks noChangeArrowheads="1"/>
          </p:cNvSpPr>
          <p:nvPr/>
        </p:nvSpPr>
        <p:spPr bwMode="auto">
          <a:xfrm>
            <a:off x="4097337" y="5097463"/>
            <a:ext cx="1008063" cy="5000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KW" altLang="en-US" sz="2400" dirty="0">
                <a:solidFill>
                  <a:srgbClr val="C00000"/>
                </a:solidFill>
                <a:cs typeface="Arial" panose="020B0604020202020204" pitchFamily="34" charset="0"/>
              </a:rPr>
              <a:t>زواج</a:t>
            </a:r>
            <a:endParaRPr lang="en-US" altLang="en-US" sz="24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13" name="AutoShape 4" descr="50%"/>
          <p:cNvSpPr txBox="1">
            <a:spLocks noChangeArrowheads="1"/>
          </p:cNvSpPr>
          <p:nvPr/>
        </p:nvSpPr>
        <p:spPr>
          <a:xfrm>
            <a:off x="2755900" y="228600"/>
            <a:ext cx="3721100" cy="576262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ar-KW" b="1" smtClean="0"/>
              <a:t>مثال على الجدات الأربع</a:t>
            </a:r>
            <a:r>
              <a:rPr lang="ar-KW" smtClean="0"/>
              <a:t> 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700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ipple/>
        <p:sndAc>
          <p:stSnd>
            <p:snd r:embed="rId2" name="S_Bubbles.wav"/>
          </p:stSnd>
        </p:sndAc>
      </p:transition>
    </mc:Choice>
    <mc:Fallback>
      <p:transition spd="slow">
        <p:fade/>
        <p:sndAc>
          <p:stSnd>
            <p:snd r:embed="rId2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25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الأب والجد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6172200" y="1676400"/>
            <a:ext cx="1981200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lowchart: Terminator 4"/>
          <p:cNvSpPr/>
          <p:nvPr/>
        </p:nvSpPr>
        <p:spPr>
          <a:xfrm>
            <a:off x="5867400" y="3429000"/>
            <a:ext cx="2595093" cy="5334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 + باقي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54969"/>
              </p:ext>
            </p:extLst>
          </p:nvPr>
        </p:nvGraphicFramePr>
        <p:xfrm>
          <a:off x="914400" y="12954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0" y="2055269"/>
            <a:ext cx="129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2606628"/>
            <a:ext cx="1066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2600" y="2438400"/>
            <a:ext cx="3200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فرع وارث مذكر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4267200"/>
            <a:ext cx="3352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فرع وارث مؤنث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076861"/>
              </p:ext>
            </p:extLst>
          </p:nvPr>
        </p:nvGraphicFramePr>
        <p:xfrm>
          <a:off x="914400" y="3505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19200" y="4238708"/>
            <a:ext cx="2057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4866282"/>
            <a:ext cx="129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Punched Tape 14"/>
          <p:cNvSpPr/>
          <p:nvPr/>
        </p:nvSpPr>
        <p:spPr>
          <a:xfrm>
            <a:off x="5410200" y="4953000"/>
            <a:ext cx="3505200" cy="1752600"/>
          </a:xfrm>
          <a:prstGeom prst="flowChartPunchedTap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الباقي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عدم الفرع الوارث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5638800"/>
            <a:ext cx="83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5638800"/>
            <a:ext cx="464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يحوز نصيب الأب عند عدم وجوده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14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/>
      <p:bldP spid="9" grpId="0"/>
      <p:bldP spid="11" grpId="0"/>
      <p:bldP spid="13" grpId="0"/>
      <p:bldP spid="14" grpId="0"/>
      <p:bldP spid="15" grpId="0" animBg="1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Terminator 15"/>
          <p:cNvSpPr/>
          <p:nvPr/>
        </p:nvSpPr>
        <p:spPr>
          <a:xfrm>
            <a:off x="5791200" y="1474695"/>
            <a:ext cx="2743200" cy="535531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26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العمريتان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0" y="1474695"/>
            <a:ext cx="2438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و أم و أب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426378"/>
              </p:ext>
            </p:extLst>
          </p:nvPr>
        </p:nvGraphicFramePr>
        <p:xfrm>
          <a:off x="5257800" y="2590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5447763" y="3276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5334000" y="3886200"/>
            <a:ext cx="16377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</a:t>
            </a: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447763" y="4493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14390"/>
              </p:ext>
            </p:extLst>
          </p:nvPr>
        </p:nvGraphicFramePr>
        <p:xfrm>
          <a:off x="277906" y="2590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TextBox 4"/>
          <p:cNvSpPr txBox="1"/>
          <p:nvPr/>
        </p:nvSpPr>
        <p:spPr>
          <a:xfrm>
            <a:off x="467869" y="3276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354106" y="3886200"/>
            <a:ext cx="163776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ثلث</a:t>
            </a: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67869" y="44936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1976717" y="5244353"/>
            <a:ext cx="5257800" cy="1255728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سبب التسمية: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سميت بذلك لقضاء عمر رضي الله عنه فيها ،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حتى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يحصل الأب على ضعف الأم لأنهما في نفس الدرجة.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805517" y="1219200"/>
            <a:ext cx="1561563" cy="1234778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أركانها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Terminator 16"/>
          <p:cNvSpPr/>
          <p:nvPr/>
        </p:nvSpPr>
        <p:spPr>
          <a:xfrm>
            <a:off x="620269" y="1474694"/>
            <a:ext cx="2743200" cy="535531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72669" y="1474694"/>
            <a:ext cx="2438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r>
              <a:rPr lang="ar-SA" sz="3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و أم و أب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4" grpId="0"/>
      <p:bldP spid="14" grpId="0" animBg="1"/>
      <p:bldP spid="15" grpId="0" animBg="1"/>
      <p:bldP spid="17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2286000"/>
            <a:ext cx="4343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563906" y="1219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4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28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التعصيب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19200"/>
            <a:ext cx="1295400" cy="53553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1219200"/>
            <a:ext cx="2590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يرث بلا تقدير.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2029075"/>
            <a:ext cx="12954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أحواله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7400" y="2743200"/>
            <a:ext cx="31107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كل المال: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4694" y="2055269"/>
            <a:ext cx="233530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له ثلاثة أحوال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274469"/>
            <a:ext cx="4876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أب فقط ( للأب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0" y="3898071"/>
            <a:ext cx="55491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يحصل على الباقي بعد أصحاب الفروض: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8012" y="4507671"/>
            <a:ext cx="609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أب و أم ( للأم الثلث و للأب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3212" y="5193471"/>
            <a:ext cx="257735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يبقى له شيء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894" y="5726871"/>
            <a:ext cx="86106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هلك عن زوج و أخت ش و عم ( للزوج النصف و الأخت النصف </a:t>
            </a:r>
          </a:p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ولا شيء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للعم).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70339" y="914400"/>
            <a:ext cx="7964061" cy="51054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572661" cy="447671"/>
          </a:xfrm>
        </p:spPr>
        <p:txBody>
          <a:bodyPr/>
          <a:lstStyle/>
          <a:p>
            <a:r>
              <a:rPr lang="ar-SA" dirty="0"/>
              <a:t>3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902437"/>
            <a:ext cx="91440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مقدمة</a:t>
            </a:r>
          </a:p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في فقه المواريث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29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67000" y="249601"/>
            <a:ext cx="3817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4000" b="1" dirty="0">
                <a:solidFill>
                  <a:schemeClr val="bg1"/>
                </a:solidFill>
              </a:rPr>
              <a:t>العصبة بالنفس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477000" y="1981199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477000" y="3200399"/>
            <a:ext cx="2438400" cy="685799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77000" y="4419599"/>
            <a:ext cx="2438400" cy="685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العمومة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60067" y="1293267"/>
            <a:ext cx="2438400" cy="611731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</a:t>
            </a:r>
            <a:endParaRPr 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77000" y="5824928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1219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733800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9344" y="1295399"/>
            <a:ext cx="1635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1981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994938" y="2068715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1450" y="2070846"/>
            <a:ext cx="14125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أب 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14400" y="2743199"/>
            <a:ext cx="5410200" cy="1495778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90800" y="289346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0600" y="289346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64972" y="3657600"/>
            <a:ext cx="211182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79714" y="3657600"/>
            <a:ext cx="16872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" y="4389246"/>
            <a:ext cx="5410200" cy="944754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667000" y="4395697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6800" y="4397827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14600" y="4800599"/>
            <a:ext cx="2362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عم 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9084" y="4800599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عم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4400" y="5824927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81600" y="5898997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47800" y="5901128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13139" y="1219199"/>
            <a:ext cx="689783" cy="41148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-314131" y="3029633"/>
            <a:ext cx="14269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نسبية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7850732" y="152400"/>
            <a:ext cx="988468" cy="988468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en-US" sz="3600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139" y="5517777"/>
            <a:ext cx="689783" cy="1194648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-8420" y="5866370"/>
            <a:ext cx="9412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سببية</a:t>
            </a:r>
            <a:endParaRPr lang="en-US" sz="32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3160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33598" y="134983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26430" y="20780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33600" y="2111836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26428" y="2937983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48200" y="373380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15546" y="4440211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الأولى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48200" y="4876800"/>
            <a:ext cx="1905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الدرجة الثانية</a:t>
            </a:r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99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/>
      <p:bldP spid="19" grpId="0"/>
      <p:bldP spid="22" grpId="0" animBg="1"/>
      <p:bldP spid="23" grpId="0"/>
      <p:bldP spid="24" grpId="0"/>
      <p:bldP spid="28" grpId="0" animBg="1"/>
      <p:bldP spid="29" grpId="0"/>
      <p:bldP spid="31" grpId="0"/>
      <p:bldP spid="32" grpId="0"/>
      <p:bldP spid="33" grpId="0"/>
      <p:bldP spid="37" grpId="0" animBg="1"/>
      <p:bldP spid="38" grpId="0"/>
      <p:bldP spid="39" grpId="0"/>
      <p:bldP spid="40" grpId="0"/>
      <p:bldP spid="41" grpId="0"/>
      <p:bldP spid="45" grpId="0" animBg="1"/>
      <p:bldP spid="46" grpId="0"/>
      <p:bldP spid="47" grpId="0"/>
      <p:bldP spid="50" grpId="0" animBg="1"/>
      <p:bldP spid="52" grpId="0"/>
      <p:bldP spid="5" grpId="0" animBg="1"/>
      <p:bldP spid="7" grpId="0" animBg="1"/>
      <p:bldP spid="9" grpId="0"/>
      <p:bldP spid="8" grpId="0"/>
      <p:bldP spid="35" grpId="0"/>
      <p:bldP spid="36" grpId="0"/>
      <p:bldP spid="43" grpId="0"/>
      <p:bldP spid="44" grpId="0"/>
      <p:bldP spid="48" grpId="0"/>
      <p:bldP spid="49" grpId="0"/>
      <p:bldP spid="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Terminator 12"/>
          <p:cNvSpPr/>
          <p:nvPr/>
        </p:nvSpPr>
        <p:spPr>
          <a:xfrm>
            <a:off x="113139" y="3352800"/>
            <a:ext cx="8878460" cy="7620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30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79495" y="304800"/>
            <a:ext cx="3785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90000"/>
              </a:lnSpc>
            </a:pPr>
            <a:r>
              <a:rPr lang="ar-SA" sz="4000" b="1" dirty="0">
                <a:solidFill>
                  <a:prstClr val="white"/>
                </a:solidFill>
              </a:rPr>
              <a:t>العصبة بالنفس</a:t>
            </a:r>
            <a:endParaRPr lang="en-US" sz="4000" b="1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921748" y="914400"/>
            <a:ext cx="1688852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نسبية</a:t>
            </a: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9600" y="914400"/>
            <a:ext cx="1688852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سببية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84968" y="2667000"/>
            <a:ext cx="25066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العاصب بالنسب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7940" y="2707341"/>
            <a:ext cx="62114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ذكر لا يدخل في نسبته إلى الميت أنثى فقط.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139" y="3426869"/>
            <a:ext cx="888393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عند اجتماع أكثر من عاصب نستخدم القواعد التالية للترجيح بينهم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0" y="4343400"/>
            <a:ext cx="32183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يقدم الأسبق جهة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0" y="4370294"/>
            <a:ext cx="5105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 ثم الأبوة ثم الأخوة ثم العمومة.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39671" y="5033565"/>
            <a:ext cx="57329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عند اتحاد الجهة يقدم الأقرب درجة: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7563" y="5029200"/>
            <a:ext cx="3563471" cy="589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أقرب من ابن الابن.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198" y="5618284"/>
            <a:ext cx="85702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عند اتحاد الجهة والدرجة يقدم الأقوى (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أدلى بقرابتين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46494" y="6096000"/>
            <a:ext cx="464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 أقوى من الأخ للأب.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1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6" grpId="0"/>
      <p:bldP spid="8" grpId="0" animBg="1"/>
      <p:bldP spid="9" grpId="0" animBg="1"/>
      <p:bldP spid="10" grpId="0"/>
      <p:bldP spid="11" grpId="0"/>
      <p:bldP spid="12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31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016162"/>
              </p:ext>
            </p:extLst>
          </p:nvPr>
        </p:nvGraphicFramePr>
        <p:xfrm>
          <a:off x="5029200" y="18117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953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5364" y="310862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314782"/>
              </p:ext>
            </p:extLst>
          </p:nvPr>
        </p:nvGraphicFramePr>
        <p:xfrm>
          <a:off x="533400" y="181356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جد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9563" y="25146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095513"/>
            <a:ext cx="12847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09347"/>
              </p:ext>
            </p:extLst>
          </p:nvPr>
        </p:nvGraphicFramePr>
        <p:xfrm>
          <a:off x="5029200" y="426540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5363" y="502706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560469"/>
            <a:ext cx="125676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154070"/>
              </p:ext>
            </p:extLst>
          </p:nvPr>
        </p:nvGraphicFramePr>
        <p:xfrm>
          <a:off x="533400" y="42672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ابن أخ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أخ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85800" y="49530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363" y="5562600"/>
            <a:ext cx="13340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41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32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048000" y="304800"/>
            <a:ext cx="30480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سببية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2133600"/>
            <a:ext cx="739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عصوبة بالنفس سببها نعمة المعتق على عتيقه بالعتق.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2664869"/>
            <a:ext cx="6629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 المعتق ذكراً كان أو أنثى من عتيقه كالآتي: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3198269"/>
            <a:ext cx="533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عدم وجود عاصب بالنسب للعتيق.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3731669"/>
            <a:ext cx="6629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وجود باقي بعد أصحاب الفروض إن وجدوا.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37008"/>
              </p:ext>
            </p:extLst>
          </p:nvPr>
        </p:nvGraphicFramePr>
        <p:xfrm>
          <a:off x="5181600" y="4402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معتق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5"/>
          <p:cNvSpPr txBox="1"/>
          <p:nvPr/>
        </p:nvSpPr>
        <p:spPr>
          <a:xfrm>
            <a:off x="5562600" y="57128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5447763" y="51645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859666"/>
              </p:ext>
            </p:extLst>
          </p:nvPr>
        </p:nvGraphicFramePr>
        <p:xfrm>
          <a:off x="304800" y="4402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معتق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TextBox 4"/>
          <p:cNvSpPr txBox="1"/>
          <p:nvPr/>
        </p:nvSpPr>
        <p:spPr>
          <a:xfrm>
            <a:off x="570963" y="51645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570964" y="5712869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0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2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lowchart: Preparation 23"/>
          <p:cNvSpPr/>
          <p:nvPr/>
        </p:nvSpPr>
        <p:spPr>
          <a:xfrm>
            <a:off x="3581400" y="4888116"/>
            <a:ext cx="1752600" cy="600416"/>
          </a:xfrm>
          <a:prstGeom prst="flowChartPreparation">
            <a:avLst/>
          </a:prstGeom>
          <a:noFill/>
          <a:ln w="381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33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033759" y="304800"/>
            <a:ext cx="3430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>
              <a:lnSpc>
                <a:spcPct val="90000"/>
              </a:lnSpc>
            </a:pPr>
            <a:r>
              <a:rPr lang="ar-SA" sz="4000" b="1" dirty="0">
                <a:solidFill>
                  <a:prstClr val="white"/>
                </a:solidFill>
              </a:rPr>
              <a:t>العصبة بالغير</a:t>
            </a:r>
            <a:endParaRPr lang="en-US" sz="4000" b="1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676400"/>
            <a:ext cx="8915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أنثى صاحبة فرض يعصبها ذكر (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عاصب بنفسه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في نفس درجتها وقوتها ، بحيث ينقلها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جبراً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من الميراث فرضاً إلى الميراث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بالتعصيب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للذكر مثل حظ الأنثيين.</a:t>
            </a:r>
            <a:endParaRPr lang="en-US" sz="2400" dirty="0"/>
          </a:p>
        </p:txBody>
      </p:sp>
      <p:sp>
        <p:nvSpPr>
          <p:cNvPr id="6" name="Flowchart: Terminator 5"/>
          <p:cNvSpPr/>
          <p:nvPr/>
        </p:nvSpPr>
        <p:spPr>
          <a:xfrm>
            <a:off x="1398494" y="3124200"/>
            <a:ext cx="63246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وهنّ البنت و بنت الابن والأخت الشقيقة والأخت لأب</a:t>
            </a:r>
            <a:endParaRPr lang="en-US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10400" y="3810000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4510269"/>
            <a:ext cx="2057400" cy="589626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10400" y="5284694"/>
            <a:ext cx="2057400" cy="609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10400" y="6070128"/>
            <a:ext cx="2057400" cy="55927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438400" y="41148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460812" y="4800600"/>
            <a:ext cx="4320988" cy="13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438400" y="55626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438400" y="6324600"/>
            <a:ext cx="4343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52400" y="3880695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" y="4564765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3139" y="5313318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3139" y="5997388"/>
            <a:ext cx="2057400" cy="55235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57600" y="49530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0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 animBg="1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20" grpId="0" animBg="1"/>
      <p:bldP spid="21" grpId="0" animBg="1"/>
      <p:bldP spid="22" grpId="0" animBg="1"/>
      <p:bldP spid="23" grpId="0" animBg="1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34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87945"/>
              </p:ext>
            </p:extLst>
          </p:nvPr>
        </p:nvGraphicFramePr>
        <p:xfrm>
          <a:off x="4876800" y="1811767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76800" y="2514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5753" y="3108622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43061"/>
              </p:ext>
            </p:extLst>
          </p:nvPr>
        </p:nvGraphicFramePr>
        <p:xfrm>
          <a:off x="329454" y="1815691"/>
          <a:ext cx="3939988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</a:t>
                      </a:r>
                      <a:r>
                        <a:rPr lang="ar-SA" sz="3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588" y="2514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4788" y="3124200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695070"/>
              </p:ext>
            </p:extLst>
          </p:nvPr>
        </p:nvGraphicFramePr>
        <p:xfrm>
          <a:off x="4876800" y="41910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شقيق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شقيقة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76800" y="48938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15753" y="54878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92408"/>
              </p:ext>
            </p:extLst>
          </p:nvPr>
        </p:nvGraphicFramePr>
        <p:xfrm>
          <a:off x="318247" y="41910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18247" y="48938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عاصب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54878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79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17" grpId="0"/>
      <p:bldP spid="23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35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تنبيهات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6530788" y="13716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6553200" y="22098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644588" y="1752600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644588" y="2528047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Flowchart: Terminator 11"/>
          <p:cNvSpPr/>
          <p:nvPr/>
        </p:nvSpPr>
        <p:spPr>
          <a:xfrm>
            <a:off x="271182" y="14097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259976" y="2185147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exagon 13"/>
          <p:cNvSpPr/>
          <p:nvPr/>
        </p:nvSpPr>
        <p:spPr>
          <a:xfrm>
            <a:off x="3281082" y="1855694"/>
            <a:ext cx="2590800" cy="533400"/>
          </a:xfrm>
          <a:prstGeom prst="hexag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يعصبها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Terminator 14"/>
          <p:cNvSpPr/>
          <p:nvPr/>
        </p:nvSpPr>
        <p:spPr>
          <a:xfrm>
            <a:off x="6553200" y="30480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3200400"/>
            <a:ext cx="56388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يعصبها أخوها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ابن عمها المساوي لها  وابن عمها الأدنى منها إذا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احتاجت إليه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522427"/>
              </p:ext>
            </p:extLst>
          </p:nvPr>
        </p:nvGraphicFramePr>
        <p:xfrm>
          <a:off x="2590800" y="4217894"/>
          <a:ext cx="3939988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619934" y="491680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6134" y="5526403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6082553"/>
            <a:ext cx="167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ابن ابن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67000" y="6093869"/>
            <a:ext cx="20865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Callout 22"/>
          <p:cNvSpPr/>
          <p:nvPr/>
        </p:nvSpPr>
        <p:spPr>
          <a:xfrm>
            <a:off x="7162800" y="4800601"/>
            <a:ext cx="1981200" cy="1676400"/>
          </a:xfrm>
          <a:prstGeom prst="wedgeEllipseCallout">
            <a:avLst>
              <a:gd name="adj1" fmla="val -87892"/>
              <a:gd name="adj2" fmla="val 4014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المبارك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4572000"/>
            <a:ext cx="1600200" cy="1828800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</a:p>
          <a:p>
            <a:pPr algn="ctr"/>
            <a:r>
              <a:rPr lang="ar-SA" sz="2400" b="1" dirty="0">
                <a:latin typeface="Arial" panose="020B0604020202020204" pitchFamily="34" charset="0"/>
                <a:cs typeface="Arial" panose="020B0604020202020204" pitchFamily="34" charset="0"/>
              </a:rPr>
              <a:t>لا يعصبها</a:t>
            </a:r>
          </a:p>
          <a:p>
            <a:pPr algn="ctr"/>
            <a:r>
              <a:rPr lang="ar-SA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لأب</a:t>
            </a:r>
            <a:endParaRPr lang="en-US" sz="2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3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/>
      <p:bldP spid="19" grpId="0"/>
      <p:bldP spid="20" grpId="0"/>
      <p:bldP spid="21" grpId="0"/>
      <p:bldP spid="23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36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671483" y="228600"/>
            <a:ext cx="3813486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العصبة مع الغير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219200"/>
            <a:ext cx="7162800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هي الأخت الشقيقة أو للأب مع الفرع الوارث المؤنث.</a:t>
            </a:r>
            <a:endParaRPr lang="en-US" sz="32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6530788" y="19812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owchart: Terminator 7"/>
          <p:cNvSpPr/>
          <p:nvPr/>
        </p:nvSpPr>
        <p:spPr>
          <a:xfrm>
            <a:off x="6553200" y="2819400"/>
            <a:ext cx="2362200" cy="6858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644588" y="2362200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644588" y="3137647"/>
            <a:ext cx="38862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Flowchart: Terminator 10"/>
          <p:cNvSpPr/>
          <p:nvPr/>
        </p:nvSpPr>
        <p:spPr>
          <a:xfrm>
            <a:off x="271181" y="1877842"/>
            <a:ext cx="2400302" cy="1703558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بنت ابن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3124200" y="2465294"/>
            <a:ext cx="2895600" cy="533400"/>
          </a:xfrm>
          <a:prstGeom prst="hexagon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Preparation 13"/>
          <p:cNvSpPr/>
          <p:nvPr/>
        </p:nvSpPr>
        <p:spPr>
          <a:xfrm>
            <a:off x="1371600" y="3886200"/>
            <a:ext cx="6553200" cy="600416"/>
          </a:xfrm>
          <a:prstGeom prst="flowChartPreparation">
            <a:avLst/>
          </a:prstGeom>
          <a:noFill/>
          <a:ln w="381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918447" y="3951084"/>
            <a:ext cx="52577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اجعلوا الأخوات مع البنات عصبات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1447800" y="4724400"/>
            <a:ext cx="63246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للفرع نصيبه فرضاً والباقي للأخت تعصيباً</a:t>
            </a:r>
            <a:endParaRPr lang="en-US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1967753" y="5284694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بقوة أخ ش في الحجب.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1981200" y="5867400"/>
            <a:ext cx="5257800" cy="480131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بقوة أخ لأب في الحجب.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13139" y="3951084"/>
            <a:ext cx="953661" cy="1333610"/>
          </a:xfrm>
          <a:prstGeom prst="wedgeRoundRectCallout">
            <a:avLst>
              <a:gd name="adj1" fmla="val 90561"/>
              <a:gd name="adj2" fmla="val -25224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قاعدة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4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11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37</a:t>
            </a:r>
            <a:endParaRPr lang="en-US" dirty="0"/>
          </a:p>
        </p:txBody>
      </p:sp>
      <p:sp>
        <p:nvSpPr>
          <p:cNvPr id="3" name="Slide Number Placeholder 1"/>
          <p:cNvSpPr txBox="1">
            <a:spLocks/>
          </p:cNvSpPr>
          <p:nvPr/>
        </p:nvSpPr>
        <p:spPr>
          <a:xfrm>
            <a:off x="113139" y="85729"/>
            <a:ext cx="725061" cy="44767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1" kern="1200">
                <a:solidFill>
                  <a:srgbClr val="FF6D6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32565"/>
              </p:ext>
            </p:extLst>
          </p:nvPr>
        </p:nvGraphicFramePr>
        <p:xfrm>
          <a:off x="4876800" y="16764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76800" y="23792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7494" y="2973255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716666"/>
              </p:ext>
            </p:extLst>
          </p:nvPr>
        </p:nvGraphicFramePr>
        <p:xfrm>
          <a:off x="329454" y="1680324"/>
          <a:ext cx="3939988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11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r>
                        <a:rPr lang="ar-SA" sz="3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لأب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352800" y="311779"/>
            <a:ext cx="2438400" cy="907421"/>
          </a:xfrm>
          <a:prstGeom prst="roundRect">
            <a:avLst/>
          </a:prstGeom>
          <a:noFill/>
          <a:ln w="44450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أمثلة</a:t>
            </a:r>
            <a:endParaRPr lang="en-US" sz="44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588" y="23792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494" y="2988833"/>
            <a:ext cx="22635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ar-SA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99755"/>
              </p:ext>
            </p:extLst>
          </p:nvPr>
        </p:nvGraphicFramePr>
        <p:xfrm>
          <a:off x="4876800" y="4038600"/>
          <a:ext cx="39624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أختان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876800" y="4800600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8881" y="5334000"/>
            <a:ext cx="2384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317377"/>
              </p:ext>
            </p:extLst>
          </p:nvPr>
        </p:nvGraphicFramePr>
        <p:xfrm>
          <a:off x="318247" y="4038600"/>
          <a:ext cx="39624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 ابن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أخت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18247" y="4741433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5335455"/>
            <a:ext cx="18646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494" y="5928022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4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/>
      <p:bldP spid="13" grpId="0"/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2286000"/>
            <a:ext cx="43434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563906" y="1219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4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6380" y="228600"/>
            <a:ext cx="2572420" cy="84023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مقدمة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4574" y="1066800"/>
            <a:ext cx="1429122" cy="9787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فقه المواريث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1099608"/>
            <a:ext cx="65539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معرفة من </a:t>
            </a:r>
            <a:r>
              <a:rPr lang="ar-SA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 ومن لا يرث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و </a:t>
            </a:r>
            <a:r>
              <a:rPr lang="ar-SA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ما لكل وارث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0" y="1789467"/>
            <a:ext cx="2256423" cy="4245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الجانب</a:t>
            </a:r>
            <a:r>
              <a:rPr lang="ar-SA" b="1" dirty="0"/>
              <a:t> </a:t>
            </a:r>
            <a:r>
              <a:rPr lang="ar-SA" b="1" dirty="0">
                <a:solidFill>
                  <a:schemeClr val="tx1"/>
                </a:solidFill>
              </a:rPr>
              <a:t>الفقهي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9881" y="1789467"/>
            <a:ext cx="1985319" cy="4245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الجانب الحسابي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4575" y="2438400"/>
            <a:ext cx="1429122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موضوعه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2514600"/>
            <a:ext cx="13909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التركات.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30282" y="3200400"/>
            <a:ext cx="1443414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حكمه</a:t>
            </a:r>
            <a:r>
              <a:rPr lang="ar-SA" sz="3200" dirty="0"/>
              <a:t>  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263153"/>
            <a:ext cx="7467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كفاية إذا قام به من يكفي سقط  الإثم عن الباقين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9731" y="3941600"/>
            <a:ext cx="1678069" cy="4801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أركان الإرث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619227" y="3886200"/>
            <a:ext cx="200077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مُورث</a:t>
            </a:r>
            <a:r>
              <a:rPr lang="ar-SA" sz="3200" b="1" dirty="0">
                <a:solidFill>
                  <a:schemeClr val="bg1"/>
                </a:solidFill>
              </a:rPr>
              <a:t> . 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2400" y="3888331"/>
            <a:ext cx="167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وَارث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3525" y="3888331"/>
            <a:ext cx="390972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حق موروث (</a:t>
            </a:r>
            <a:r>
              <a:rPr lang="ar-SA" sz="3200" b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التركة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96200" y="4648200"/>
            <a:ext cx="1277496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شروطه</a:t>
            </a:r>
            <a:endParaRPr lang="en-US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9041" y="4495800"/>
            <a:ext cx="679236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ar-SA" sz="2800" b="1" dirty="0">
                <a:solidFill>
                  <a:schemeClr val="bg1"/>
                </a:solidFill>
              </a:rPr>
              <a:t>-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تحقق موت المورث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حقيقة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بالرؤية أو الشهود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حكماً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كالمفقود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أو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تقديراً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كالحمل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200" y="5410200"/>
            <a:ext cx="87069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ar-SA" sz="2800" b="1" dirty="0">
                <a:solidFill>
                  <a:schemeClr val="bg1"/>
                </a:solidFill>
              </a:rPr>
              <a:t>-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تحققُ حياة الوارث 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حقيقة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بالرؤية أو الشهود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أو</a:t>
            </a:r>
            <a:r>
              <a:rPr lang="ar-SA" sz="28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تقديراً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ar-SA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كالحمل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ar-SA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19880" y="5943600"/>
            <a:ext cx="724311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العلم بمقتضى التوارث : معرفة سبب الإرث وجهة الوارث</a:t>
            </a:r>
          </a:p>
          <a:p>
            <a:pPr algn="r">
              <a:lnSpc>
                <a:spcPct val="90000"/>
              </a:lnSpc>
            </a:pP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ودرجته ونحو ذلك 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1" y="2461331"/>
            <a:ext cx="1143000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ثمرته</a:t>
            </a:r>
            <a:r>
              <a:rPr lang="ar-SA" dirty="0"/>
              <a:t> 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1000" y="2514600"/>
            <a:ext cx="36189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ايصال الحقوق إلى أهلها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2004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0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/>
      <p:bldP spid="19" grpId="0"/>
      <p:bldP spid="20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39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19200"/>
            <a:ext cx="1295400" cy="53553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الحجب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219200"/>
            <a:ext cx="6781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قام به سبب الإرث من الإرث كلاً أو بعضاً.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2029075"/>
            <a:ext cx="12954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أقسامه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Terminator 14"/>
          <p:cNvSpPr/>
          <p:nvPr/>
        </p:nvSpPr>
        <p:spPr>
          <a:xfrm>
            <a:off x="4572000" y="2057400"/>
            <a:ext cx="23622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بالوصف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1143000" y="2057400"/>
            <a:ext cx="2438400" cy="4572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81800" y="2871758"/>
            <a:ext cx="2209800" cy="5617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بالوصف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2895600"/>
            <a:ext cx="358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المنع من الميراث بالكلية.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9800" y="3655469"/>
            <a:ext cx="2971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موانع الإرث الثلاثة :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52600" y="3642022"/>
            <a:ext cx="4343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رق  /  اختلاف الدين  /  القتل.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722" y="4343400"/>
            <a:ext cx="822078" cy="762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24" name="Rounded Rectangular Callout 23"/>
          <p:cNvSpPr/>
          <p:nvPr/>
        </p:nvSpPr>
        <p:spPr>
          <a:xfrm>
            <a:off x="5057902" y="4388444"/>
            <a:ext cx="1692522" cy="1600200"/>
          </a:xfrm>
          <a:prstGeom prst="wedgeRoundRectCallout">
            <a:avLst>
              <a:gd name="adj1" fmla="val -80420"/>
              <a:gd name="adj2" fmla="val 49895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يؤثر على باقي الورثة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197875"/>
              </p:ext>
            </p:extLst>
          </p:nvPr>
        </p:nvGraphicFramePr>
        <p:xfrm>
          <a:off x="838200" y="4419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ابن قاتل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104363" y="5122433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04364" y="572990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5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7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1.11111E-6 C -0.00191 -0.00347 -0.00643 -0.03241 0.01094 -0.05185 C 0.01805 -0.03982 0.03038 -0.0375 0.03489 -0.02523 C 0.03958 -0.0132 0.0401 0.00092 0.03785 0.02153 C 0.02882 0.03866 0.025 0.04421 0.0026 0.05602 C -0.01354 0.04676 -0.03698 0.04722 -0.0375 0.02361 C -0.04531 0.01111 -0.04653 -0.01574 -0.03663 -0.03472 C -0.02656 -0.05394 -0.01997 -0.04537 -0.00087 -0.04838 C -0.00399 -0.02384 0.00087 0.00301 -0.00018 1.11111E-6 Z " pathEditMode="relative" rAng="0" ptsTypes="AAAAAAAAA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15" grpId="0" animBg="1"/>
      <p:bldP spid="16" grpId="0" animBg="1"/>
      <p:bldP spid="17" grpId="0" animBg="1"/>
      <p:bldP spid="18" grpId="0"/>
      <p:bldP spid="21" grpId="0"/>
      <p:bldP spid="22" grpId="0"/>
      <p:bldP spid="24" grpId="0" animBg="1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40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980765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230415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الحرمان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2302019"/>
            <a:ext cx="5486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كل الميراث مع قيام الأهلية له.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19364" y="2837550"/>
            <a:ext cx="23246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النقصان 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2839681"/>
            <a:ext cx="59839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منع من قام به سبب الإرث من أوفر حظيه.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65769"/>
              </p:ext>
            </p:extLst>
          </p:nvPr>
        </p:nvGraphicFramePr>
        <p:xfrm>
          <a:off x="457200" y="46311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5"/>
          <p:cNvSpPr txBox="1"/>
          <p:nvPr/>
        </p:nvSpPr>
        <p:spPr>
          <a:xfrm>
            <a:off x="799563" y="5941469"/>
            <a:ext cx="118163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723363" y="5393167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227863"/>
              </p:ext>
            </p:extLst>
          </p:nvPr>
        </p:nvGraphicFramePr>
        <p:xfrm>
          <a:off x="5181600" y="35814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أب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أخ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TextBox 4"/>
          <p:cNvSpPr txBox="1"/>
          <p:nvPr/>
        </p:nvSpPr>
        <p:spPr>
          <a:xfrm>
            <a:off x="5447763" y="43434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المال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5447764" y="4891702"/>
            <a:ext cx="129647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0866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09600" y="685800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990600" y="3505200"/>
            <a:ext cx="1990165" cy="685800"/>
          </a:xfrm>
          <a:prstGeom prst="wedgeRoundRectCallout">
            <a:avLst>
              <a:gd name="adj1" fmla="val 156870"/>
              <a:gd name="adj2" fmla="val 154657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782235" y="5562600"/>
            <a:ext cx="1990165" cy="685800"/>
          </a:xfrm>
          <a:prstGeom prst="wedgeRoundRectCallout">
            <a:avLst>
              <a:gd name="adj1" fmla="val -132319"/>
              <a:gd name="adj2" fmla="val -31617"/>
              <a:gd name="adj3" fmla="val 16667"/>
            </a:avLst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92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2" grpId="0"/>
      <p:bldP spid="16" grpId="0"/>
      <p:bldP spid="3" grpId="0" animBg="1"/>
      <p:bldP spid="17" grpId="0" animBg="1"/>
      <p:bldP spid="4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41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2304150"/>
            <a:ext cx="2514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الحرمان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2302019"/>
            <a:ext cx="518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يدخل على جميع الورثة عدا ستة.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53400" y="2837550"/>
            <a:ext cx="990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وهم: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45659" y="2839681"/>
            <a:ext cx="613634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والبنت / الأب والأم / الزوج و الزوجة.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4800" y="3579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قواعد 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1071283" y="3362690"/>
            <a:ext cx="6853517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العصبات بالنفس يحجب بعضهم بعضاً حرماناً.</a:t>
            </a:r>
          </a:p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الأب والجد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فينتقلان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للسدس مع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الفرع المذكر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1255057" y="4510577"/>
            <a:ext cx="64814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العصبة مع الغير (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ش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لأ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 تحجب</a:t>
            </a:r>
          </a:p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يحجبه أخوها حجب حرمان.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519953" y="5650671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استغراق البنتين فأكثر للثلثين يحجب بنات الابن حرماناً إذا لم يكن </a:t>
            </a:r>
            <a:r>
              <a:rPr lang="ar-SA" sz="3200" b="1" dirty="0">
                <a:solidFill>
                  <a:srgbClr val="F1412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لهنّ معصب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وكذلك الحال مع الشقيقات والأخوات لأب.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5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3" grpId="0" animBg="1"/>
      <p:bldP spid="20" grpId="0"/>
      <p:bldP spid="23" grpId="0" animBg="1"/>
      <p:bldP spid="24" grpId="0" animBg="1"/>
      <p:bldP spid="2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42</a:t>
            </a:r>
            <a:endParaRPr lang="en-US" dirty="0"/>
          </a:p>
        </p:txBody>
      </p:sp>
      <p:sp>
        <p:nvSpPr>
          <p:cNvPr id="3" name="TextBox 19"/>
          <p:cNvSpPr txBox="1"/>
          <p:nvPr/>
        </p:nvSpPr>
        <p:spPr>
          <a:xfrm>
            <a:off x="519953" y="2286000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من أدلى بوارث حجبه ذلك الوارث إلا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الإخوة لأم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يرثون مع وجود الأم .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وكذلك الجدة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 (الأبوية) مع ابنها 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b="1" dirty="0"/>
          </a:p>
        </p:txBody>
      </p:sp>
      <p:sp>
        <p:nvSpPr>
          <p:cNvPr id="5" name="Oval 4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حرمان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528917" y="3657600"/>
            <a:ext cx="8157883" cy="978729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من أدلى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بأنثى لا يرث 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إلا الإخوة 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الجدة لأم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</a:t>
            </a:r>
            <a:r>
              <a:rPr lang="ar-SA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عصبات المعتقة .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4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44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886200" y="304800"/>
            <a:ext cx="3200400" cy="16002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بالشخص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53200" y="2304150"/>
            <a:ext cx="24294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حجب النقصان : 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4176" y="2302019"/>
            <a:ext cx="33886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يدخل على جميع الورثة.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6753" y="2837550"/>
            <a:ext cx="35814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فرض أعلى إلى أدنى: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3429000"/>
            <a:ext cx="77724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النصف إلى الربع أو من الثلث إلى السدس ونحو ذلك.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33400" y="670897"/>
            <a:ext cx="1524000" cy="1386503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نقصان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67600" y="4267200"/>
            <a:ext cx="151503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المزاحمة: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7459" y="4267200"/>
            <a:ext cx="62483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الميراث فرضاً ، كلما زاد عدد البنات الوارثات للفرض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نقصت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حصة الواحدة منهنّ.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4353" y="5498271"/>
            <a:ext cx="62483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الميراث تعصيباً ، كلما زاد عدد الأبناء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نقصت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حصة الواحد منهم وهكذا.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13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3" grpId="0" animBg="1"/>
      <p:bldP spid="20" grpId="0"/>
      <p:bldP spid="13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44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 لأم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الفرع الوارث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ar-KW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الأصل الوارث المذكر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جدة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أصل وارث مؤنث أدنى منها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عم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المعصب –</a:t>
            </a:r>
            <a:r>
              <a:rPr kumimoji="0" lang="ar-SA" sz="1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عدم الفرع الوارث الأعلى منها إلا صاحبة النصف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أخوين لأم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662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662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وجود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3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45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الجمع من الإخوة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الأخ الشقيق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أقوى منه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 أدلى بقرابتين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مع الغير</a:t>
            </a:r>
            <a:endParaRPr kumimoji="0" lang="en-US" sz="32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عم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662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662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بالأخت الشقيقة (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بقوة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أخ ش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3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46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6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6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ث 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32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إحدى العمريتين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109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109788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109788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614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614613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614613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 بالأب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681476" y="3646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82388" y="3646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681476" y="4149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82388" y="4149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3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أخت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681476" y="4654550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2388" y="4654550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منفردة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9"/>
            <a:ext cx="1655762" cy="70961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أختان لأب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681476" y="5157788"/>
            <a:ext cx="1223962" cy="70961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82388" y="5157788"/>
            <a:ext cx="5256213" cy="70961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0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المعصب – عدم الفرع الوارث – عدم الأصل الوارث المذكر</a:t>
            </a:r>
          </a:p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0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عدم الأشقاء والشقائق إلا الشقيقة صاحبة النصف</a:t>
            </a:r>
            <a:endParaRPr lang="en-US" sz="20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958447"/>
            <a:ext cx="1655762" cy="518553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معتق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681476" y="5953966"/>
            <a:ext cx="1223962" cy="523034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82388" y="5937250"/>
            <a:ext cx="5256213" cy="53975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بالنفس( 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سببية</a:t>
            </a: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85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47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107238" y="598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665788" y="598488"/>
            <a:ext cx="12239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66700" y="598488"/>
            <a:ext cx="52562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07238" y="1101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665788" y="1101725"/>
            <a:ext cx="12239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نص</a:t>
            </a: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ف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66700" y="1101725"/>
            <a:ext cx="52562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لعدم 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107238" y="1604963"/>
            <a:ext cx="1655762" cy="70793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أم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665788" y="1604963"/>
            <a:ext cx="1223962" cy="70793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66700" y="1606549"/>
            <a:ext cx="5256213" cy="75565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عدم الفرع الوارث</a:t>
            </a:r>
            <a:r>
              <a:rPr kumimoji="0" lang="ar-SA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– عدم الجمع من الإخوة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ليست إحدى العمريتين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07238" y="2426354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أخ ش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665788" y="2426354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266700" y="2435319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lvl="0" algn="ctr" rtl="1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lang="en-US" sz="28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7107238" y="2959169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قاتل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665788" y="2959169"/>
            <a:ext cx="12239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محجوب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266700" y="2955857"/>
            <a:ext cx="52562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القتل</a:t>
            </a:r>
            <a:r>
              <a:rPr lang="ar-SA" sz="2800" kern="0" noProof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مانع من موانع الإرث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7122926" y="3646488"/>
            <a:ext cx="1655762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الوارث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437375" y="3646488"/>
            <a:ext cx="1573025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النصيب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66700" y="3646488"/>
            <a:ext cx="5065713" cy="4333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KW" sz="32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الشروط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122926" y="4149725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زوجة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437375" y="4149725"/>
            <a:ext cx="1573025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66700" y="4149725"/>
            <a:ext cx="50657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لوجود </a:t>
            </a:r>
            <a:r>
              <a:rPr kumimoji="0" lang="ar-KW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الفرع الوارث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7122926" y="4654550"/>
            <a:ext cx="1655762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437375" y="4654550"/>
            <a:ext cx="1573025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66700" y="4654550"/>
            <a:ext cx="5065713" cy="43338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8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وجود المشارك – عدم المعصب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122926" y="5157788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بنت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437375" y="5157788"/>
            <a:ext cx="1573025" cy="93821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للذكر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ar-SA" sz="2400" kern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مثل حظ الأنثيين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66700" y="5157788"/>
            <a:ext cx="50657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بالغير ( </a:t>
            </a: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احتاجت إليه </a:t>
            </a:r>
            <a:r>
              <a:rPr kumimoji="0" lang="ar-SA" sz="32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en-US" sz="32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7122926" y="5662613"/>
            <a:ext cx="1655762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ابن ابن ابن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66700" y="5662613"/>
            <a:ext cx="5065713" cy="433387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عصبة بالنفس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5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48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200" y="1259540"/>
            <a:ext cx="12954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التأصيل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19200"/>
            <a:ext cx="7239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استخراج أقل عدد ينقسم على أنصبة الورثة .و يسمى هذا العدد بأصل المسألة.(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المضاعف المشترك البسيط</a:t>
            </a:r>
            <a:r>
              <a:rPr lang="ar-SA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ardrop 7"/>
          <p:cNvSpPr/>
          <p:nvPr/>
        </p:nvSpPr>
        <p:spPr>
          <a:xfrm>
            <a:off x="6553200" y="2514600"/>
            <a:ext cx="1828800" cy="21336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في المسألة</a:t>
            </a:r>
          </a:p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صاحب فرض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819400"/>
            <a:ext cx="6096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صاحب فرض واحد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أصل المسألة من مخرج فرض هذا الوارث (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المقام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169790"/>
              </p:ext>
            </p:extLst>
          </p:nvPr>
        </p:nvGraphicFramePr>
        <p:xfrm>
          <a:off x="2743200" y="4419600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الزوج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عم ش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009363" y="5122433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09364" y="5729902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الباقي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484094" y="44958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484094" y="51054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470647" y="5728445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44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 animBg="1"/>
      <p:bldP spid="9" grpId="0"/>
      <p:bldP spid="30" grpId="0"/>
      <p:bldP spid="10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467600" y="1447800"/>
            <a:ext cx="1392939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أسبابه</a:t>
            </a:r>
            <a:r>
              <a:rPr lang="ar-SA" sz="3200" b="1" dirty="0"/>
              <a:t> </a:t>
            </a:r>
            <a:endParaRPr 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34662" y="1981200"/>
            <a:ext cx="81569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النكاح 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عقد الزوجية الصحيح ، ولا يشترط الدخول </a:t>
            </a:r>
          </a:p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أو الخلوة  بالزوجة بل يكفي مجرد العقد.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3517071"/>
            <a:ext cx="91440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 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العصوبة التي تثبت للمعتق و عصبته المتعصبين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بأنفسهم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سواءً كان العتق تبرعاً أو عن واجب كالنذر والزكاة و الكفارة.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80" y="2969669"/>
            <a:ext cx="90724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النسب: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قرابة للميت مخصوصة من أصوله و فروعة و حواشيه. 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77939" y="4495800"/>
            <a:ext cx="1165928" cy="5355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موانعه</a:t>
            </a:r>
            <a:r>
              <a:rPr lang="ar-SA" dirty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41432" y="5027069"/>
            <a:ext cx="735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الرق</a:t>
            </a:r>
            <a:r>
              <a:rPr lang="ar-SA" sz="32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توارث بين الحر و العبد.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6170069"/>
            <a:ext cx="518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القتل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يرث القاتل من المقتول.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56329" y="5636669"/>
            <a:ext cx="6553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اختلاف الدين: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فلا توارث بين المسلم والكافر.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362416" y="96927"/>
            <a:ext cx="4190783" cy="1274673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579035" y="381001"/>
            <a:ext cx="3974165" cy="840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الأسباب والموانع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1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11" grpId="0" animBg="1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49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6400800" y="1857270"/>
            <a:ext cx="2286000" cy="1371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الأولى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8177" y="838200"/>
            <a:ext cx="64456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فأكثر: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مجموعة واحدة نأخذ المقام الأكبر( المقام الأكبر هو أصل المسألة ).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57200" y="1855694"/>
            <a:ext cx="2286000" cy="1371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الثانية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4953000" y="3592606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6200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77724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owchart: Connector 10"/>
          <p:cNvSpPr/>
          <p:nvPr/>
        </p:nvSpPr>
        <p:spPr>
          <a:xfrm>
            <a:off x="77948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5532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Flowchart: Connector 12"/>
          <p:cNvSpPr/>
          <p:nvPr/>
        </p:nvSpPr>
        <p:spPr>
          <a:xfrm>
            <a:off x="67056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Connector 13"/>
          <p:cNvSpPr/>
          <p:nvPr/>
        </p:nvSpPr>
        <p:spPr>
          <a:xfrm>
            <a:off x="67280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437094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5589494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5611906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Terminator 17"/>
          <p:cNvSpPr/>
          <p:nvPr/>
        </p:nvSpPr>
        <p:spPr>
          <a:xfrm>
            <a:off x="457200" y="3592606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3021106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Flowchart: Connector 19"/>
          <p:cNvSpPr/>
          <p:nvPr/>
        </p:nvSpPr>
        <p:spPr>
          <a:xfrm>
            <a:off x="3173506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owchart: Connector 20"/>
          <p:cNvSpPr/>
          <p:nvPr/>
        </p:nvSpPr>
        <p:spPr>
          <a:xfrm>
            <a:off x="3195918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1925782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Flowchart: Connector 22"/>
          <p:cNvSpPr/>
          <p:nvPr/>
        </p:nvSpPr>
        <p:spPr>
          <a:xfrm>
            <a:off x="2078182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lowchart: Connector 23"/>
          <p:cNvSpPr/>
          <p:nvPr/>
        </p:nvSpPr>
        <p:spPr>
          <a:xfrm>
            <a:off x="2100594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838200" y="40879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Flowchart: Connector 25"/>
          <p:cNvSpPr/>
          <p:nvPr/>
        </p:nvSpPr>
        <p:spPr>
          <a:xfrm>
            <a:off x="990600" y="37338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lowchart: Connector 26"/>
          <p:cNvSpPr/>
          <p:nvPr/>
        </p:nvSpPr>
        <p:spPr>
          <a:xfrm>
            <a:off x="1013012" y="41641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82056"/>
              </p:ext>
            </p:extLst>
          </p:nvPr>
        </p:nvGraphicFramePr>
        <p:xfrm>
          <a:off x="3962400" y="47835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228563" y="5486400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28564" y="6093869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703294" y="4859767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703294" y="5469367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1689847" y="6092412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64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30" grpId="0"/>
      <p:bldP spid="31" grpId="0" animBg="1"/>
      <p:bldP spid="32" grpId="0" animBg="1"/>
      <p:bldP spid="3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56764" y="228600"/>
            <a:ext cx="73824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فأكثر: 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من المجموعة الأولى والمجموعة الثانية </a:t>
            </a:r>
          </a:p>
          <a:p>
            <a:pPr algn="r">
              <a:lnSpc>
                <a:spcPct val="90000"/>
              </a:lnSpc>
            </a:pP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اختلاط المجموعتين </a:t>
            </a:r>
            <a:r>
              <a:rPr lang="ar-SA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ar-SA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نعمل كالآتي :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2306" y="130884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4953000" y="227255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7620000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Flowchart: Connector 7"/>
          <p:cNvSpPr/>
          <p:nvPr/>
        </p:nvSpPr>
        <p:spPr>
          <a:xfrm>
            <a:off x="7772400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7794812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553200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Flowchart: Connector 10"/>
          <p:cNvSpPr/>
          <p:nvPr/>
        </p:nvSpPr>
        <p:spPr>
          <a:xfrm>
            <a:off x="6705600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6728012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437094" y="276785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Flowchart: Connector 13"/>
          <p:cNvSpPr/>
          <p:nvPr/>
        </p:nvSpPr>
        <p:spPr>
          <a:xfrm>
            <a:off x="5589494" y="241375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Connector 14"/>
          <p:cNvSpPr/>
          <p:nvPr/>
        </p:nvSpPr>
        <p:spPr>
          <a:xfrm>
            <a:off x="5611906" y="284405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Terminator 15"/>
          <p:cNvSpPr/>
          <p:nvPr/>
        </p:nvSpPr>
        <p:spPr>
          <a:xfrm>
            <a:off x="457200" y="227255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021106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Flowchart: Connector 17"/>
          <p:cNvSpPr/>
          <p:nvPr/>
        </p:nvSpPr>
        <p:spPr>
          <a:xfrm>
            <a:off x="3173506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owchart: Connector 18"/>
          <p:cNvSpPr/>
          <p:nvPr/>
        </p:nvSpPr>
        <p:spPr>
          <a:xfrm>
            <a:off x="3195918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1954306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Flowchart: Connector 20"/>
          <p:cNvSpPr/>
          <p:nvPr/>
        </p:nvSpPr>
        <p:spPr>
          <a:xfrm>
            <a:off x="2106706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lowchart: Connector 21"/>
          <p:cNvSpPr/>
          <p:nvPr/>
        </p:nvSpPr>
        <p:spPr>
          <a:xfrm>
            <a:off x="2129118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838200" y="27925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Flowchart: Connector 23"/>
          <p:cNvSpPr/>
          <p:nvPr/>
        </p:nvSpPr>
        <p:spPr>
          <a:xfrm>
            <a:off x="990600" y="24384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lowchart: Connector 24"/>
          <p:cNvSpPr/>
          <p:nvPr/>
        </p:nvSpPr>
        <p:spPr>
          <a:xfrm>
            <a:off x="1013012" y="28687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rved Down Arrow 25"/>
          <p:cNvSpPr/>
          <p:nvPr/>
        </p:nvSpPr>
        <p:spPr>
          <a:xfrm rot="10800000">
            <a:off x="2624861" y="3299016"/>
            <a:ext cx="3242537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40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83106" y="3263157"/>
            <a:ext cx="155089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800600" y="411480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النصف 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923778"/>
              </p:ext>
            </p:extLst>
          </p:nvPr>
        </p:nvGraphicFramePr>
        <p:xfrm>
          <a:off x="3124200" y="473426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390364" y="6044564"/>
            <a:ext cx="1293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lowchart: Connector 51"/>
          <p:cNvSpPr/>
          <p:nvPr/>
        </p:nvSpPr>
        <p:spPr>
          <a:xfrm>
            <a:off x="1107137" y="478356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4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lowchart: Connector 52"/>
          <p:cNvSpPr/>
          <p:nvPr/>
        </p:nvSpPr>
        <p:spPr>
          <a:xfrm>
            <a:off x="1107137" y="539316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lowchart: Connector 53"/>
          <p:cNvSpPr/>
          <p:nvPr/>
        </p:nvSpPr>
        <p:spPr>
          <a:xfrm>
            <a:off x="1093690" y="601621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76600" y="54864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77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/>
      <p:bldP spid="48" grpId="0" animBg="1"/>
      <p:bldP spid="51" grpId="0"/>
      <p:bldP spid="52" grpId="0" animBg="1"/>
      <p:bldP spid="53" grpId="0" animBg="1"/>
      <p:bldP spid="54" grpId="0" animBg="1"/>
      <p:bldP spid="3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51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92306" y="63649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4953000" y="160020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76200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lowchart: Connector 5"/>
          <p:cNvSpPr/>
          <p:nvPr/>
        </p:nvSpPr>
        <p:spPr>
          <a:xfrm>
            <a:off x="77724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77948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5532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67056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67280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437094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5589494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5611906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Terminator 13"/>
          <p:cNvSpPr/>
          <p:nvPr/>
        </p:nvSpPr>
        <p:spPr>
          <a:xfrm>
            <a:off x="457200" y="160020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021106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3173506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3195918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1954306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Flowchart: Connector 18"/>
          <p:cNvSpPr/>
          <p:nvPr/>
        </p:nvSpPr>
        <p:spPr>
          <a:xfrm>
            <a:off x="2106706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2129118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838200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lowchart: Connector 21"/>
          <p:cNvSpPr/>
          <p:nvPr/>
        </p:nvSpPr>
        <p:spPr>
          <a:xfrm>
            <a:off x="990600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lowchart: Connector 22"/>
          <p:cNvSpPr/>
          <p:nvPr/>
        </p:nvSpPr>
        <p:spPr>
          <a:xfrm>
            <a:off x="1013012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rved Down Arrow 23"/>
          <p:cNvSpPr/>
          <p:nvPr/>
        </p:nvSpPr>
        <p:spPr>
          <a:xfrm rot="10800000">
            <a:off x="2850776" y="2626666"/>
            <a:ext cx="4208929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8600" y="2712200"/>
            <a:ext cx="155089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00600" y="344245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الربع 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942376"/>
              </p:ext>
            </p:extLst>
          </p:nvPr>
        </p:nvGraphicFramePr>
        <p:xfrm>
          <a:off x="3124200" y="406191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107137" y="41112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107137" y="47208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093690" y="534386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6600" y="48006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76600" y="5410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59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/>
      <p:bldP spid="26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52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92306" y="636497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Terminator 3"/>
          <p:cNvSpPr/>
          <p:nvPr/>
        </p:nvSpPr>
        <p:spPr>
          <a:xfrm>
            <a:off x="4953000" y="1600207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76200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Flowchart: Connector 5"/>
          <p:cNvSpPr/>
          <p:nvPr/>
        </p:nvSpPr>
        <p:spPr>
          <a:xfrm>
            <a:off x="77724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77948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553200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Flowchart: Connector 8"/>
          <p:cNvSpPr/>
          <p:nvPr/>
        </p:nvSpPr>
        <p:spPr>
          <a:xfrm>
            <a:off x="6705600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6728012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437094" y="2095507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5589494" y="1741401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5611906" y="2171707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Terminator 13"/>
          <p:cNvSpPr/>
          <p:nvPr/>
        </p:nvSpPr>
        <p:spPr>
          <a:xfrm>
            <a:off x="457200" y="1600207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106271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3258671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3281083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039471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Flowchart: Connector 18"/>
          <p:cNvSpPr/>
          <p:nvPr/>
        </p:nvSpPr>
        <p:spPr>
          <a:xfrm>
            <a:off x="2191871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2214283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923365" y="21067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lowchart: Connector 21"/>
          <p:cNvSpPr/>
          <p:nvPr/>
        </p:nvSpPr>
        <p:spPr>
          <a:xfrm>
            <a:off x="1075765" y="17526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lowchart: Connector 22"/>
          <p:cNvSpPr/>
          <p:nvPr/>
        </p:nvSpPr>
        <p:spPr>
          <a:xfrm>
            <a:off x="1098177" y="21829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rved Down Arrow 23"/>
          <p:cNvSpPr/>
          <p:nvPr/>
        </p:nvSpPr>
        <p:spPr>
          <a:xfrm rot="10800000">
            <a:off x="2850775" y="2626666"/>
            <a:ext cx="5302624" cy="7620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1000" y="2743200"/>
            <a:ext cx="16764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× </a:t>
            </a:r>
            <a:r>
              <a:rPr lang="ar-SA" sz="44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400" b="1" dirty="0">
              <a:solidFill>
                <a:srgbClr val="FF6D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00600" y="3442450"/>
            <a:ext cx="4267200" cy="51473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مقام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 </a:t>
            </a:r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 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ضرب ثلاثة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44533"/>
              </p:ext>
            </p:extLst>
          </p:nvPr>
        </p:nvGraphicFramePr>
        <p:xfrm>
          <a:off x="3124200" y="4061912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بنتان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107137" y="41112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107137" y="4720818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093690" y="5343863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6600" y="479846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76600" y="5410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2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/>
      <p:bldP spid="26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106818"/>
              </p:ext>
            </p:extLst>
          </p:nvPr>
        </p:nvGraphicFramePr>
        <p:xfrm>
          <a:off x="3657600" y="3733800"/>
          <a:ext cx="3657600" cy="2423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النصيب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زوجة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بنت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أم</a:t>
                      </a:r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0" name="Flowchart: Connector 29"/>
          <p:cNvSpPr/>
          <p:nvPr/>
        </p:nvSpPr>
        <p:spPr>
          <a:xfrm>
            <a:off x="1640537" y="3783106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4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1640537" y="4392706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1627090" y="5015751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1627094" y="5638800"/>
            <a:ext cx="1801906" cy="5334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2306" y="304800"/>
            <a:ext cx="6781800" cy="1116103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فرضان من المجموعة الأولى</a:t>
            </a:r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مع فرض أو أكثر من المجموعة الثانية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lowchart: Terminator 35"/>
          <p:cNvSpPr/>
          <p:nvPr/>
        </p:nvSpPr>
        <p:spPr>
          <a:xfrm>
            <a:off x="4953000" y="2133600"/>
            <a:ext cx="3733800" cy="990600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7620000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Flowchart: Connector 37"/>
          <p:cNvSpPr/>
          <p:nvPr/>
        </p:nvSpPr>
        <p:spPr>
          <a:xfrm>
            <a:off x="7772400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lowchart: Connector 38"/>
          <p:cNvSpPr/>
          <p:nvPr/>
        </p:nvSpPr>
        <p:spPr>
          <a:xfrm>
            <a:off x="7794812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553200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Flowchart: Connector 40"/>
          <p:cNvSpPr/>
          <p:nvPr/>
        </p:nvSpPr>
        <p:spPr>
          <a:xfrm>
            <a:off x="6705600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lowchart: Connector 41"/>
          <p:cNvSpPr/>
          <p:nvPr/>
        </p:nvSpPr>
        <p:spPr>
          <a:xfrm>
            <a:off x="6728012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5437094" y="2628900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Flowchart: Connector 43"/>
          <p:cNvSpPr/>
          <p:nvPr/>
        </p:nvSpPr>
        <p:spPr>
          <a:xfrm>
            <a:off x="5589494" y="2274794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Flowchart: Connector 44"/>
          <p:cNvSpPr/>
          <p:nvPr/>
        </p:nvSpPr>
        <p:spPr>
          <a:xfrm>
            <a:off x="5611906" y="27051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457200" y="2133600"/>
            <a:ext cx="3733800" cy="995082"/>
          </a:xfrm>
          <a:prstGeom prst="flowChartTermina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021106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Flowchart: Connector 47"/>
          <p:cNvSpPr/>
          <p:nvPr/>
        </p:nvSpPr>
        <p:spPr>
          <a:xfrm>
            <a:off x="3173506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lowchart: Connector 48"/>
          <p:cNvSpPr/>
          <p:nvPr/>
        </p:nvSpPr>
        <p:spPr>
          <a:xfrm>
            <a:off x="3195918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1954306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Flowchart: Connector 50"/>
          <p:cNvSpPr/>
          <p:nvPr/>
        </p:nvSpPr>
        <p:spPr>
          <a:xfrm>
            <a:off x="2106706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lowchart: Connector 51"/>
          <p:cNvSpPr/>
          <p:nvPr/>
        </p:nvSpPr>
        <p:spPr>
          <a:xfrm>
            <a:off x="2129118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838200" y="2640106"/>
            <a:ext cx="762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Flowchart: Connector 53"/>
          <p:cNvSpPr/>
          <p:nvPr/>
        </p:nvSpPr>
        <p:spPr>
          <a:xfrm>
            <a:off x="990600" y="2286000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lowchart: Connector 54"/>
          <p:cNvSpPr/>
          <p:nvPr/>
        </p:nvSpPr>
        <p:spPr>
          <a:xfrm>
            <a:off x="1013012" y="2716306"/>
            <a:ext cx="381000" cy="304800"/>
          </a:xfrm>
          <a:prstGeom prst="flowChartConnector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85729"/>
            <a:ext cx="725061" cy="447671"/>
          </a:xfrm>
        </p:spPr>
        <p:txBody>
          <a:bodyPr/>
          <a:lstStyle/>
          <a:p>
            <a:r>
              <a:rPr lang="ar-SA" dirty="0"/>
              <a:t>53</a:t>
            </a:r>
            <a:endParaRPr lang="en-US" dirty="0"/>
          </a:p>
        </p:txBody>
      </p:sp>
      <p:sp>
        <p:nvSpPr>
          <p:cNvPr id="57" name="Curved Down Arrow 56"/>
          <p:cNvSpPr/>
          <p:nvPr/>
        </p:nvSpPr>
        <p:spPr>
          <a:xfrm rot="10800000">
            <a:off x="5688106" y="3124200"/>
            <a:ext cx="2362200" cy="457200"/>
          </a:xfrm>
          <a:prstGeom prst="curved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urved Up Arrow 57"/>
          <p:cNvSpPr/>
          <p:nvPr/>
        </p:nvSpPr>
        <p:spPr>
          <a:xfrm rot="10800000">
            <a:off x="5562600" y="1706651"/>
            <a:ext cx="1420906" cy="426949"/>
          </a:xfrm>
          <a:prstGeom prst="curvedUpArrow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59" name="Curved Down Arrow 58"/>
          <p:cNvSpPr/>
          <p:nvPr/>
        </p:nvSpPr>
        <p:spPr>
          <a:xfrm rot="10800000">
            <a:off x="2971800" y="3124200"/>
            <a:ext cx="2362200" cy="457200"/>
          </a:xfrm>
          <a:prstGeom prst="curvedDown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88228" y="44196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10000" y="5029200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842656" y="563666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74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8" grpId="0" animBg="1"/>
      <p:bldP spid="39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/>
      <p:bldP spid="61" grpId="0"/>
      <p:bldP spid="6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3139" y="-76200"/>
            <a:ext cx="725061" cy="447671"/>
          </a:xfrm>
        </p:spPr>
        <p:txBody>
          <a:bodyPr/>
          <a:lstStyle/>
          <a:p>
            <a:fld id="{25BA54BD-C84D-46CE-8B72-31BFB26ABA43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" name="Teardrop 2"/>
          <p:cNvSpPr/>
          <p:nvPr/>
        </p:nvSpPr>
        <p:spPr>
          <a:xfrm>
            <a:off x="6019800" y="66671"/>
            <a:ext cx="2819400" cy="1295400"/>
          </a:xfrm>
          <a:prstGeom prst="teardrop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لا يوجد صاحب فرض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92306" y="1447800"/>
            <a:ext cx="6781800" cy="7620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ذكور فقط :</a:t>
            </a:r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أصل المسألة من عدد الرؤوس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47879"/>
              </p:ext>
            </p:extLst>
          </p:nvPr>
        </p:nvGraphicFramePr>
        <p:xfrm>
          <a:off x="2590800" y="2346961"/>
          <a:ext cx="3657600" cy="121431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6849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191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65914" y="3026231"/>
            <a:ext cx="10776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أبناء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3314" y="3025070"/>
            <a:ext cx="7728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08314" y="3733800"/>
            <a:ext cx="6781800" cy="990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ذكور و اناث :</a:t>
            </a:r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أصل المسألة من عدد الرؤوس مع اعتبار حظ الذكر ضعف حظ الأنثى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052256"/>
              </p:ext>
            </p:extLst>
          </p:nvPr>
        </p:nvGraphicFramePr>
        <p:xfrm>
          <a:off x="2590800" y="4832667"/>
          <a:ext cx="3657600" cy="18440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الوارث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4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43200" y="5569224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6180955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1/</a:t>
            </a:r>
            <a:r>
              <a:rPr lang="ar-S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6600" y="2394668"/>
            <a:ext cx="457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4950869"/>
            <a:ext cx="685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6800" y="5615869"/>
            <a:ext cx="107768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أبناء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3000" y="6149269"/>
            <a:ext cx="914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بنتان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8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3528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التصحيح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10400" y="1524000"/>
            <a:ext cx="1518297" cy="76200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Lotus Linotype" panose="02000000000000000000"/>
              </a:rPr>
              <a:t>التصحيح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Lotus Linotype" panose="0200000000000000000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3400" y="1447801"/>
            <a:ext cx="6172200" cy="9787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تحصيل أقل عدد ينقسم على الورثة بلا كسر. ويسمى المصح.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97861" y="2731456"/>
            <a:ext cx="1528825" cy="76200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الطريقة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2286000" y="2997841"/>
            <a:ext cx="4640483" cy="311937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34628" y="2594061"/>
            <a:ext cx="1220845" cy="4848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السهام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45514" y="3248995"/>
            <a:ext cx="1220845" cy="4848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الرؤوس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685800" y="3153809"/>
            <a:ext cx="1524000" cy="0"/>
          </a:xfrm>
          <a:prstGeom prst="line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962400" y="3581400"/>
            <a:ext cx="4876798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فإن انقسمت 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فلا حاجة للتصحيح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20861" y="4345698"/>
            <a:ext cx="8318337" cy="1045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فإن  لم تنقسم، نختصر البسط مع المقام 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والناتج هو الوفق </a:t>
            </a:r>
            <a:r>
              <a:rPr lang="ar-SA" sz="32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/>
              </a:rPr>
              <a:t>فيضرب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  وفق المقام في أصل المسالة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754775" y="5510038"/>
            <a:ext cx="5170025" cy="10728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فإن  لم تقبل الاختصار 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فنضرب أصل المسالة في المقام 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مباشرة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374921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31" grpId="0" animBg="1"/>
      <p:bldP spid="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57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991557" y="76200"/>
            <a:ext cx="3104443" cy="984769"/>
            <a:chOff x="3818751" y="0"/>
            <a:chExt cx="4554497" cy="1785937"/>
          </a:xfrm>
          <a:scene3d>
            <a:camera prst="orthographicFront"/>
            <a:lightRig rig="flat" dir="t"/>
          </a:scene3d>
        </p:grpSpPr>
        <p:sp>
          <p:nvSpPr>
            <p:cNvPr id="4" name="Rectangle 3"/>
            <p:cNvSpPr/>
            <p:nvPr/>
          </p:nvSpPr>
          <p:spPr>
            <a:xfrm>
              <a:off x="3818751" y="0"/>
              <a:ext cx="4554497" cy="178593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5" name="Rectangle 4"/>
            <p:cNvSpPr/>
            <p:nvPr/>
          </p:nvSpPr>
          <p:spPr>
            <a:xfrm>
              <a:off x="3818751" y="0"/>
              <a:ext cx="4554497" cy="178593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3200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7200" b="1" dirty="0" smtClean="0">
                  <a:latin typeface="Lotus Linotype" panose="02000000000000000000" pitchFamily="2" charset="-78"/>
                  <a:cs typeface="Lotus Linotype" panose="02000000000000000000"/>
                </a:rPr>
                <a:t>تطبيق</a:t>
              </a:r>
              <a:endParaRPr lang="ar-SA" sz="7200" b="1" kern="1200" dirty="0">
                <a:latin typeface="Lotus Linotype" panose="02000000000000000000" pitchFamily="2" charset="-78"/>
                <a:cs typeface="Lotus Linotype" panose="02000000000000000000"/>
              </a:endParaRPr>
            </a:p>
          </p:txBody>
        </p:sp>
      </p:grpSp>
      <p:sp>
        <p:nvSpPr>
          <p:cNvPr id="6" name="AutoShape 31"/>
          <p:cNvSpPr>
            <a:spLocks noChangeArrowheads="1"/>
          </p:cNvSpPr>
          <p:nvPr/>
        </p:nvSpPr>
        <p:spPr bwMode="auto">
          <a:xfrm>
            <a:off x="5887313" y="3092489"/>
            <a:ext cx="945288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7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7" name="AutoShape 48"/>
          <p:cNvSpPr>
            <a:spLocks noChangeArrowheads="1"/>
          </p:cNvSpPr>
          <p:nvPr/>
        </p:nvSpPr>
        <p:spPr bwMode="auto">
          <a:xfrm>
            <a:off x="5887314" y="2443201"/>
            <a:ext cx="914402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1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8" name="AutoShape 53"/>
          <p:cNvSpPr>
            <a:spLocks noChangeArrowheads="1"/>
          </p:cNvSpPr>
          <p:nvPr/>
        </p:nvSpPr>
        <p:spPr bwMode="auto">
          <a:xfrm>
            <a:off x="6905626" y="3092489"/>
            <a:ext cx="1727200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ابن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9" name="AutoShape 54"/>
          <p:cNvSpPr>
            <a:spLocks noChangeArrowheads="1"/>
          </p:cNvSpPr>
          <p:nvPr/>
        </p:nvSpPr>
        <p:spPr bwMode="auto">
          <a:xfrm>
            <a:off x="6905626" y="2443202"/>
            <a:ext cx="1727200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u="sng" dirty="0" smtClean="0">
                <a:solidFill>
                  <a:srgbClr val="C00000"/>
                </a:solidFill>
                <a:cs typeface="Lotus Linotype" panose="02000000000000000000"/>
              </a:rPr>
              <a:t>2</a:t>
            </a:r>
            <a:r>
              <a:rPr lang="ar-SA" sz="2800" dirty="0" smtClean="0">
                <a:solidFill>
                  <a:schemeClr val="tx1"/>
                </a:solidFill>
                <a:cs typeface="Lotus Linotype" panose="02000000000000000000"/>
              </a:rPr>
              <a:t> زوجتان</a:t>
            </a:r>
            <a:endParaRPr lang="en-US" sz="2800" u="sng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10" name="AutoShape 57"/>
          <p:cNvSpPr>
            <a:spLocks noChangeArrowheads="1"/>
          </p:cNvSpPr>
          <p:nvPr/>
        </p:nvSpPr>
        <p:spPr bwMode="auto">
          <a:xfrm>
            <a:off x="5887313" y="1795502"/>
            <a:ext cx="920946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8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11" name="AutoShape 45"/>
          <p:cNvSpPr>
            <a:spLocks noChangeArrowheads="1"/>
          </p:cNvSpPr>
          <p:nvPr/>
        </p:nvSpPr>
        <p:spPr bwMode="auto">
          <a:xfrm>
            <a:off x="5105400" y="2443378"/>
            <a:ext cx="659175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2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12" name="AutoShape 46"/>
          <p:cNvSpPr>
            <a:spLocks noChangeArrowheads="1"/>
          </p:cNvSpPr>
          <p:nvPr/>
        </p:nvSpPr>
        <p:spPr bwMode="auto">
          <a:xfrm>
            <a:off x="5105400" y="3091078"/>
            <a:ext cx="660761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14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13" name="AutoShape 51"/>
          <p:cNvSpPr>
            <a:spLocks noChangeArrowheads="1"/>
          </p:cNvSpPr>
          <p:nvPr/>
        </p:nvSpPr>
        <p:spPr bwMode="auto">
          <a:xfrm>
            <a:off x="5105400" y="1795678"/>
            <a:ext cx="660762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4000" dirty="0">
                <a:solidFill>
                  <a:schemeClr val="tx1"/>
                </a:solidFill>
                <a:cs typeface="Lotus Linotype" panose="02000000000000000000"/>
              </a:rPr>
              <a:t>16</a:t>
            </a:r>
            <a:endParaRPr lang="en-US" sz="40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14" name="AutoShape 57"/>
          <p:cNvSpPr>
            <a:spLocks noChangeArrowheads="1"/>
          </p:cNvSpPr>
          <p:nvPr/>
        </p:nvSpPr>
        <p:spPr bwMode="auto">
          <a:xfrm>
            <a:off x="6931535" y="1801145"/>
            <a:ext cx="1701290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rgbClr val="C00000"/>
                </a:solidFill>
                <a:cs typeface="Lotus Linotype" panose="02000000000000000000"/>
              </a:rPr>
              <a:t>2</a:t>
            </a:r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×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508202" y="2111019"/>
            <a:ext cx="110631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AutoShape 53"/>
          <p:cNvSpPr>
            <a:spLocks noChangeArrowheads="1"/>
          </p:cNvSpPr>
          <p:nvPr/>
        </p:nvSpPr>
        <p:spPr bwMode="auto">
          <a:xfrm>
            <a:off x="8694915" y="2443200"/>
            <a:ext cx="251687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rgbClr val="C00000"/>
                </a:solidFill>
                <a:cs typeface="Lotus Linotype" panose="02000000000000000000"/>
              </a:rPr>
              <a:t>2</a:t>
            </a:r>
            <a:endParaRPr lang="en-US" sz="2800" dirty="0">
              <a:solidFill>
                <a:srgbClr val="C00000"/>
              </a:solidFill>
              <a:cs typeface="Lotus Linotype" panose="02000000000000000000"/>
            </a:endParaRPr>
          </a:p>
        </p:txBody>
      </p:sp>
      <p:sp>
        <p:nvSpPr>
          <p:cNvPr id="17" name="AutoShape 57"/>
          <p:cNvSpPr>
            <a:spLocks noChangeArrowheads="1"/>
          </p:cNvSpPr>
          <p:nvPr/>
        </p:nvSpPr>
        <p:spPr bwMode="auto">
          <a:xfrm>
            <a:off x="5105400" y="1163317"/>
            <a:ext cx="3533068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انكسار على فريق واحد </a:t>
            </a:r>
            <a:r>
              <a:rPr lang="ar-SA" sz="2800" u="sng" dirty="0">
                <a:solidFill>
                  <a:schemeClr val="tx1"/>
                </a:solidFill>
                <a:cs typeface="Lotus Linotype" panose="02000000000000000000"/>
              </a:rPr>
              <a:t>تبايُن</a:t>
            </a:r>
            <a:endParaRPr lang="en-US" sz="2800" u="sng" dirty="0">
              <a:solidFill>
                <a:schemeClr val="tx1"/>
              </a:solidFill>
              <a:cs typeface="Lotus Linotype" panose="0200000000000000000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508202" y="2111019"/>
            <a:ext cx="1106311" cy="5418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506616" y="2111019"/>
            <a:ext cx="1107897" cy="12304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AutoShape 31"/>
          <p:cNvSpPr>
            <a:spLocks noChangeArrowheads="1"/>
          </p:cNvSpPr>
          <p:nvPr/>
        </p:nvSpPr>
        <p:spPr bwMode="auto">
          <a:xfrm>
            <a:off x="5904245" y="5751025"/>
            <a:ext cx="945288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3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1" name="AutoShape 48"/>
          <p:cNvSpPr>
            <a:spLocks noChangeArrowheads="1"/>
          </p:cNvSpPr>
          <p:nvPr/>
        </p:nvSpPr>
        <p:spPr bwMode="auto">
          <a:xfrm>
            <a:off x="5904246" y="5101737"/>
            <a:ext cx="914402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1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2" name="AutoShape 53"/>
          <p:cNvSpPr>
            <a:spLocks noChangeArrowheads="1"/>
          </p:cNvSpPr>
          <p:nvPr/>
        </p:nvSpPr>
        <p:spPr bwMode="auto">
          <a:xfrm>
            <a:off x="6922558" y="5751025"/>
            <a:ext cx="1727200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u="sng" dirty="0">
                <a:solidFill>
                  <a:srgbClr val="C00000"/>
                </a:solidFill>
                <a:cs typeface="Lotus Linotype" panose="02000000000000000000"/>
              </a:rPr>
              <a:t>6</a:t>
            </a:r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 أبناء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3" name="AutoShape 54"/>
          <p:cNvSpPr>
            <a:spLocks noChangeArrowheads="1"/>
          </p:cNvSpPr>
          <p:nvPr/>
        </p:nvSpPr>
        <p:spPr bwMode="auto">
          <a:xfrm>
            <a:off x="6922558" y="5101738"/>
            <a:ext cx="1727200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زوج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4" name="AutoShape 57"/>
          <p:cNvSpPr>
            <a:spLocks noChangeArrowheads="1"/>
          </p:cNvSpPr>
          <p:nvPr/>
        </p:nvSpPr>
        <p:spPr bwMode="auto">
          <a:xfrm>
            <a:off x="5904245" y="4454038"/>
            <a:ext cx="920946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4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5" name="AutoShape 45"/>
          <p:cNvSpPr>
            <a:spLocks noChangeArrowheads="1"/>
          </p:cNvSpPr>
          <p:nvPr/>
        </p:nvSpPr>
        <p:spPr bwMode="auto">
          <a:xfrm>
            <a:off x="5105400" y="5101914"/>
            <a:ext cx="676107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2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6" name="AutoShape 46"/>
          <p:cNvSpPr>
            <a:spLocks noChangeArrowheads="1"/>
          </p:cNvSpPr>
          <p:nvPr/>
        </p:nvSpPr>
        <p:spPr bwMode="auto">
          <a:xfrm>
            <a:off x="5105400" y="5749614"/>
            <a:ext cx="677694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6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7" name="AutoShape 51"/>
          <p:cNvSpPr>
            <a:spLocks noChangeArrowheads="1"/>
          </p:cNvSpPr>
          <p:nvPr/>
        </p:nvSpPr>
        <p:spPr bwMode="auto">
          <a:xfrm>
            <a:off x="5105400" y="4454214"/>
            <a:ext cx="677694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4000" dirty="0">
                <a:solidFill>
                  <a:schemeClr val="tx1"/>
                </a:solidFill>
                <a:cs typeface="Lotus Linotype" panose="02000000000000000000"/>
              </a:rPr>
              <a:t>8</a:t>
            </a:r>
            <a:endParaRPr lang="en-US" sz="4000" dirty="0">
              <a:solidFill>
                <a:schemeClr val="tx1"/>
              </a:solidFill>
              <a:cs typeface="Lotus Linotype" panose="02000000000000000000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auto">
          <a:xfrm>
            <a:off x="6948467" y="4459681"/>
            <a:ext cx="1701290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rgbClr val="C00000"/>
                </a:solidFill>
                <a:cs typeface="Lotus Linotype" panose="02000000000000000000"/>
              </a:rPr>
              <a:t>2</a:t>
            </a:r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×</a:t>
            </a:r>
            <a:endParaRPr lang="en-US" sz="2800" dirty="0">
              <a:solidFill>
                <a:schemeClr val="tx1"/>
              </a:solidFill>
              <a:cs typeface="Lotus Linotype" panose="0200000000000000000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6525134" y="4769555"/>
            <a:ext cx="110631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AutoShape 53"/>
          <p:cNvSpPr>
            <a:spLocks noChangeArrowheads="1"/>
          </p:cNvSpPr>
          <p:nvPr/>
        </p:nvSpPr>
        <p:spPr bwMode="auto">
          <a:xfrm>
            <a:off x="8711848" y="5749613"/>
            <a:ext cx="234754" cy="5760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rgbClr val="C00000"/>
                </a:solidFill>
                <a:cs typeface="Lotus Linotype" panose="02000000000000000000"/>
              </a:rPr>
              <a:t>2</a:t>
            </a:r>
            <a:endParaRPr lang="en-US" sz="2800" dirty="0">
              <a:solidFill>
                <a:srgbClr val="C00000"/>
              </a:solidFill>
              <a:cs typeface="Lotus Linotype" panose="02000000000000000000"/>
            </a:endParaRPr>
          </a:p>
        </p:txBody>
      </p:sp>
      <p:sp>
        <p:nvSpPr>
          <p:cNvPr id="31" name="AutoShape 57"/>
          <p:cNvSpPr>
            <a:spLocks noChangeArrowheads="1"/>
          </p:cNvSpPr>
          <p:nvPr/>
        </p:nvSpPr>
        <p:spPr bwMode="auto">
          <a:xfrm>
            <a:off x="5105400" y="3821853"/>
            <a:ext cx="3550000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>
            <a:lvl1pPr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1pPr>
            <a:lvl2pPr marL="742950" indent="-28575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2pPr>
            <a:lvl3pPr marL="11430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3pPr>
            <a:lvl4pPr marL="16002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4pPr>
            <a:lvl5pPr marL="2057400" indent="-228600" eaLnBrk="0" hangingPunct="0"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Tahoma" panose="020B0604030504040204" pitchFamily="34" charset="0"/>
                <a:cs typeface="Akhbar MT" pitchFamily="2" charset="-78"/>
              </a:defRPr>
            </a:lvl9pPr>
          </a:lstStyle>
          <a:p>
            <a:pPr algn="ctr" eaLnBrk="1" hangingPunct="1"/>
            <a:r>
              <a:rPr lang="ar-SA" sz="2800" dirty="0">
                <a:solidFill>
                  <a:schemeClr val="tx1"/>
                </a:solidFill>
                <a:cs typeface="Lotus Linotype" panose="02000000000000000000"/>
              </a:rPr>
              <a:t>انكسار على فريق واحد </a:t>
            </a:r>
            <a:r>
              <a:rPr lang="ar-SA" sz="2800" u="sng" dirty="0">
                <a:solidFill>
                  <a:schemeClr val="tx1"/>
                </a:solidFill>
                <a:cs typeface="Lotus Linotype" panose="02000000000000000000"/>
              </a:rPr>
              <a:t>توافُق</a:t>
            </a:r>
            <a:endParaRPr lang="en-US" sz="2800" u="sng" dirty="0">
              <a:solidFill>
                <a:schemeClr val="tx1"/>
              </a:solidFill>
              <a:cs typeface="Lotus Linotype" panose="0200000000000000000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6525134" y="4769555"/>
            <a:ext cx="1106311" cy="5418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6523548" y="4769555"/>
            <a:ext cx="1107897" cy="12304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505200" y="2177372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السهام</a:t>
            </a:r>
            <a:endParaRPr lang="ar-SA" sz="2800" b="1" kern="1200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507127" y="2781184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الرؤوس</a:t>
            </a:r>
            <a:endParaRPr lang="ar-SA" sz="2800" b="1" kern="1200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438400" y="2720052"/>
            <a:ext cx="1736203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37" name="Rectangle 36"/>
          <p:cNvSpPr/>
          <p:nvPr/>
        </p:nvSpPr>
        <p:spPr>
          <a:xfrm>
            <a:off x="2037143" y="2165794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1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039070" y="2769606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2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52400" y="1341703"/>
            <a:ext cx="1512327" cy="19348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لا تقبل الاختصار نضرب في المقام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428999" y="4453590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السهام</a:t>
            </a:r>
            <a:endParaRPr lang="ar-SA" sz="2800" b="1" kern="1200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429000" y="5074899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الرؤوس</a:t>
            </a:r>
            <a:endParaRPr lang="ar-SA" sz="2800" b="1" kern="1200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438400" y="5013767"/>
            <a:ext cx="1736203" cy="0"/>
          </a:xfrm>
          <a:prstGeom prst="lin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44" name="Rectangle 43"/>
          <p:cNvSpPr/>
          <p:nvPr/>
        </p:nvSpPr>
        <p:spPr>
          <a:xfrm>
            <a:off x="2050645" y="4459509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3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052572" y="5063321"/>
            <a:ext cx="1220845" cy="484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6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65902" y="3360516"/>
            <a:ext cx="1512327" cy="22782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تقبل الاختصار على </a:t>
            </a:r>
            <a:r>
              <a:rPr lang="ar-SA" sz="3200" b="1" u="sng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3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 نضرب في وفق المقام</a:t>
            </a:r>
            <a:endParaRPr lang="ar-SA" sz="2800" b="1" kern="1200" dirty="0">
              <a:latin typeface="Lotus Linotype" panose="02000000000000000000" pitchFamily="2" charset="-78"/>
              <a:cs typeface="Lotus Linotype" panose="0200000000000000000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33400" y="5749612"/>
            <a:ext cx="4290442" cy="9424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3200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/>
              </a:rPr>
              <a:t>يضرب وفق المقام(الرؤوس) في أصل المسالة وهو </a:t>
            </a:r>
            <a:r>
              <a:rPr lang="ar-SA" sz="3200" b="1" u="sng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/>
              </a:rPr>
              <a:t>2</a:t>
            </a:r>
            <a:endParaRPr lang="ar-SA" sz="2800" b="1" u="sng" kern="1200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378623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4" grpId="0" animBg="1"/>
      <p:bldP spid="35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66966"/>
            <a:ext cx="5562600" cy="13168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28800" y="388524"/>
            <a:ext cx="5410200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الحقوق المتعلقة بالتركة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128" y="1447800"/>
            <a:ext cx="8288909" cy="12557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dirty="0">
                <a:latin typeface="Arial" panose="020B0604020202020204" pitchFamily="34" charset="0"/>
                <a:cs typeface="Arial" panose="020B0604020202020204" pitchFamily="34" charset="0"/>
              </a:rPr>
              <a:t>موت المرء لا يجعل التركة تنتقل مباشرة إلى ورثته دون النظر في حقوق غيرهم المتعلقة بها ، ولذلك اعتنى الفقهاء بموضوع الحقوق المتعلقة بالتركة . وهي مرتبة ترتيب تقديم كالآتي :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667000"/>
            <a:ext cx="84032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مؤن تجهيز الميت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كل ما يحتاجه الميت من أجرة غاسل وحافر قبر وكفن ونقل و قيمة قبر وغيرها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881" y="3517071"/>
            <a:ext cx="863189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الحقوق المتعلقة بعين التركة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كالرهن و أرش جناية العبد والنذر المعين ونحوها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4417469"/>
            <a:ext cx="826880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الديون المرسلة أو المطلقة :</a:t>
            </a:r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كديون الله و ديون الآدميين </a:t>
            </a:r>
            <a:r>
              <a:rPr lang="ar-SA" sz="3200" b="1" dirty="0">
                <a:solidFill>
                  <a:schemeClr val="bg1"/>
                </a:solidFill>
              </a:rPr>
              <a:t>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6311" y="4894424"/>
            <a:ext cx="52405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 الوصية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بالثلث فأقل لغير وارث .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199" y="5334000"/>
            <a:ext cx="88022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 الميراث : </a:t>
            </a: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يقسم الباقي من التركة على الورثة بعد اخراج الحقوق الأربعة السابقة </a:t>
            </a:r>
            <a:r>
              <a:rPr lang="ar-SA" sz="3200" b="1" dirty="0">
                <a:solidFill>
                  <a:schemeClr val="bg1"/>
                </a:solidFill>
              </a:rPr>
              <a:t>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199" y="6248400"/>
            <a:ext cx="880220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2800" b="1" u="sng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تنبيه</a:t>
            </a:r>
            <a:r>
              <a:rPr lang="ar-SA" sz="2800" b="1" dirty="0">
                <a:solidFill>
                  <a:srgbClr val="FF6D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إذا استغرق أحد الحقوق التركة فلا شيء للحق الذي يليه </a:t>
            </a:r>
            <a:r>
              <a:rPr lang="ar-SA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4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4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7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295400" y="228600"/>
            <a:ext cx="6477000" cy="761999"/>
          </a:xfrm>
          <a:prstGeom prst="roundRect">
            <a:avLst/>
          </a:prstGeom>
          <a:noFill/>
          <a:ln w="412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04799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4000" b="1" dirty="0">
                <a:solidFill>
                  <a:schemeClr val="bg1"/>
                </a:solidFill>
              </a:rPr>
              <a:t>الوارثون من الرجال والنساء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477000" y="1981199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477000" y="3200399"/>
            <a:ext cx="2438400" cy="685799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الأخوة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77000" y="4419599"/>
            <a:ext cx="2438400" cy="685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العمومة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77000" y="5410200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النكاح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460067" y="1293267"/>
            <a:ext cx="2438400" cy="611731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البنوة</a:t>
            </a:r>
            <a:endParaRPr lang="en-US" sz="3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77000" y="6096000"/>
            <a:ext cx="2438400" cy="6096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ar-SA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الولاء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4400" y="1219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222522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8522" y="1295399"/>
            <a:ext cx="1635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الابن 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7000" y="1295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البنت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1522" y="1293268"/>
            <a:ext cx="14830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بنت الابن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4400" y="1981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374922" y="2055268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97678" y="2057399"/>
            <a:ext cx="141252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أب الأب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65122" y="2057399"/>
            <a:ext cx="9496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8322" y="2057399"/>
            <a:ext cx="125447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044" y="2057399"/>
            <a:ext cx="113735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أم الأب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14400" y="2743199"/>
            <a:ext cx="5410200" cy="1495778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419600" y="28172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95600" y="2819399"/>
            <a:ext cx="1371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5400" y="28172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 لأم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86200" y="3274468"/>
            <a:ext cx="2286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19200" y="3276599"/>
            <a:ext cx="2209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الأخ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14800" y="3731668"/>
            <a:ext cx="2133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الشقيقة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4600" y="373379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لأب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90600" y="3733799"/>
            <a:ext cx="1524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الأخت لأم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14400" y="4389246"/>
            <a:ext cx="5410200" cy="944754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495800" y="4417468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6400" y="4419599"/>
            <a:ext cx="1752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2400" y="4800599"/>
            <a:ext cx="2362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العم الشقيق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3000" y="4800599"/>
            <a:ext cx="182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ابن العم لأب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14400" y="54101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257800" y="5484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47800" y="54842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4400" y="6095999"/>
            <a:ext cx="5410200" cy="609600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81600" y="6170069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47800" y="6172200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المعتقة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13139" y="1219199"/>
            <a:ext cx="689783" cy="411480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 rot="16200000">
            <a:off x="-355809" y="3029633"/>
            <a:ext cx="15103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النسب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8003132" y="152400"/>
            <a:ext cx="988468" cy="988468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en-US" sz="3600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73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39" grpId="0"/>
      <p:bldP spid="40" grpId="0"/>
      <p:bldP spid="41" grpId="0"/>
      <p:bldP spid="42" grpId="0" animBg="1"/>
      <p:bldP spid="44" grpId="0"/>
      <p:bldP spid="45" grpId="0" animBg="1"/>
      <p:bldP spid="46" grpId="0"/>
      <p:bldP spid="47" grpId="0"/>
      <p:bldP spid="50" grpId="0" animBg="1"/>
      <p:bldP spid="5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438400" y="1600200"/>
            <a:ext cx="4038600" cy="3505200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2616672"/>
            <a:ext cx="65532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9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الفروض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6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924800" y="1219200"/>
            <a:ext cx="1066800" cy="86652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تعريفه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SA" dirty="0"/>
              <a:t>9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0400" y="228600"/>
            <a:ext cx="2514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الفرض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6200" y="1175468"/>
            <a:ext cx="788786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نصيب مقدر شرعا لوارث مخصوص يزيد بالرد وينقص بالعول.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00400" y="152400"/>
            <a:ext cx="2438400" cy="907421"/>
          </a:xfrm>
          <a:prstGeom prst="roundRect">
            <a:avLst/>
          </a:prstGeom>
          <a:noFill/>
          <a:ln w="4445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5001" y="2667000"/>
            <a:ext cx="3124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نصيب مقدر شرعاً: </a:t>
            </a:r>
            <a:endParaRPr lang="en-US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2667000"/>
            <a:ext cx="56388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              النصف            السدس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48400" y="3505200"/>
            <a:ext cx="25908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لوارث مخصوص:</a:t>
            </a:r>
            <a:endParaRPr lang="en-US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505200"/>
            <a:ext cx="5791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الزوجة                البنت             الجدة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15000" y="4419600"/>
            <a:ext cx="2438400" cy="1143000"/>
          </a:xfrm>
          <a:prstGeom prst="ellipse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الأولى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14400" y="4419600"/>
            <a:ext cx="2438400" cy="1143000"/>
          </a:xfrm>
          <a:prstGeom prst="ellipse">
            <a:avLst/>
          </a:prstGeom>
          <a:noFill/>
          <a:ln w="2857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Arial" panose="020B0604020202020204" pitchFamily="34" charset="0"/>
                <a:cs typeface="Arial" panose="020B0604020202020204" pitchFamily="34" charset="0"/>
              </a:rPr>
              <a:t>المجموعة الثانية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Preparation 17"/>
          <p:cNvSpPr/>
          <p:nvPr/>
        </p:nvSpPr>
        <p:spPr>
          <a:xfrm>
            <a:off x="6172200" y="5627708"/>
            <a:ext cx="1676400" cy="705852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الربع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owchart: Preparation 18"/>
          <p:cNvSpPr/>
          <p:nvPr/>
        </p:nvSpPr>
        <p:spPr>
          <a:xfrm>
            <a:off x="4610101" y="5332593"/>
            <a:ext cx="1866899" cy="786063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النصف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Preparation 19"/>
          <p:cNvSpPr/>
          <p:nvPr/>
        </p:nvSpPr>
        <p:spPr>
          <a:xfrm>
            <a:off x="7543800" y="5943600"/>
            <a:ext cx="1447800" cy="609600"/>
          </a:xfrm>
          <a:prstGeom prst="flowChartPreparation">
            <a:avLst/>
          </a:prstGeom>
          <a:noFill/>
          <a:ln w="127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الثمن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5486400"/>
            <a:ext cx="1219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الثلثان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5789069"/>
            <a:ext cx="8382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الثلث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6017669"/>
            <a:ext cx="1143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السدس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59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ipple/>
        <p:sndAc>
          <p:stSnd>
            <p:snd r:embed="rId2" name="S_Bubbles.wav"/>
          </p:stSnd>
        </p:sndAc>
      </p:transition>
    </mc:Choice>
    <mc:Fallback xmlns="">
      <p:transition spd="slow">
        <p:fade/>
        <p:sndAc>
          <p:stSnd>
            <p:snd r:embed="rId3" name="S_Bubbl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7" grpId="0" animBg="1"/>
      <p:bldP spid="9" grpId="0"/>
      <p:bldP spid="10" grpId="0"/>
      <p:bldP spid="11" grpId="0"/>
      <p:bldP spid="12" grpId="0"/>
      <p:bldP spid="13" grpId="0" animBg="1"/>
      <p:bldP spid="15" grpId="0" animBg="1"/>
      <p:bldP spid="18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Student presentation" id="{61936DD2-5F1E-4CE5-AB4B-725D35FC9179}" vid="{60FEA300-D151-4B21-9955-901AC34D046A}"/>
    </a:ext>
  </a:extLst>
</a:theme>
</file>

<file path=ppt/theme/theme2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7Grunge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98950B5-7B6B-4C28-8458-CAB8EA4CB2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 scientific report presentation</Template>
  <TotalTime>0</TotalTime>
  <Words>2796</Words>
  <Application>Microsoft Office PowerPoint</Application>
  <PresentationFormat>On-screen Show (4:3)</PresentationFormat>
  <Paragraphs>1093</Paragraphs>
  <Slides>57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Akhbar MT</vt:lpstr>
      <vt:lpstr>Arabic Transparent</vt:lpstr>
      <vt:lpstr>Arabic Typesetting</vt:lpstr>
      <vt:lpstr>Arial</vt:lpstr>
      <vt:lpstr>Calibri</vt:lpstr>
      <vt:lpstr>Century Gothic</vt:lpstr>
      <vt:lpstr>Lotus Linotype</vt:lpstr>
      <vt:lpstr>Tahoma</vt:lpstr>
      <vt:lpstr>Times New Roman</vt:lpstr>
      <vt:lpstr>Wingdings 3</vt:lpstr>
      <vt:lpstr>Student presentation</vt:lpstr>
      <vt:lpstr>فقه المواريث</vt:lpstr>
      <vt:lpstr>المرحلة الأولى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2017-01-03T06:42:16Z</dcterms:created>
  <dcterms:modified xsi:type="dcterms:W3CDTF">2018-02-22T07:50:13Z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TC034605859991</vt:lpwstr>
  </property>
</Properties>
</file>